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333" r:id="rId3"/>
    <p:sldId id="334" r:id="rId4"/>
    <p:sldId id="337" r:id="rId5"/>
    <p:sldId id="344" r:id="rId6"/>
    <p:sldId id="336" r:id="rId7"/>
    <p:sldId id="338" r:id="rId8"/>
    <p:sldId id="343" r:id="rId9"/>
    <p:sldId id="345" r:id="rId10"/>
    <p:sldId id="339" r:id="rId11"/>
    <p:sldId id="335" r:id="rId12"/>
    <p:sldId id="340" r:id="rId13"/>
    <p:sldId id="341" r:id="rId14"/>
    <p:sldId id="342" r:id="rId15"/>
    <p:sldId id="346" r:id="rId16"/>
    <p:sldId id="347" r:id="rId17"/>
    <p:sldId id="348" r:id="rId18"/>
    <p:sldId id="328" r:id="rId1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28">
          <p15:clr>
            <a:srgbClr val="A4A3A4"/>
          </p15:clr>
        </p15:guide>
        <p15:guide id="4" pos="176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B"/>
    <a:srgbClr val="FF0000"/>
    <a:srgbClr val="000000"/>
    <a:srgbClr val="FF0066"/>
    <a:srgbClr val="EC881D"/>
    <a:srgbClr val="5F6062"/>
    <a:srgbClr val="DC7B1F"/>
    <a:srgbClr val="FFFFFF"/>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4" autoAdjust="0"/>
    <p:restoredTop sz="93165" autoAdjust="0"/>
  </p:normalViewPr>
  <p:slideViewPr>
    <p:cSldViewPr snapToGrid="0" snapToObjects="1">
      <p:cViewPr varScale="1">
        <p:scale>
          <a:sx n="69" d="100"/>
          <a:sy n="69" d="100"/>
        </p:scale>
        <p:origin x="1128" y="72"/>
      </p:cViewPr>
      <p:guideLst>
        <p:guide orient="horz" pos="2160"/>
        <p:guide pos="2880"/>
        <p:guide pos="1028"/>
        <p:guide pos="1764"/>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2" d="100"/>
          <a:sy n="52" d="100"/>
        </p:scale>
        <p:origin x="2934" y="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CN"/>
              <a:t>历史数据容量情况（</a:t>
            </a:r>
            <a:r>
              <a:rPr lang="en-US"/>
              <a:t>TB</a:t>
            </a:r>
            <a:r>
              <a:rPr lang="zh-CN"/>
              <a:t>）</a:t>
            </a:r>
          </a:p>
        </c:rich>
      </c:tx>
      <c:layout>
        <c:manualLayout>
          <c:xMode val="edge"/>
          <c:yMode val="edge"/>
          <c:x val="0.28585416666666669"/>
          <c:y val="2.294171050709696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1925926574953728E-2"/>
          <c:y val="0.1808702773803271"/>
          <c:w val="0.92828219186011163"/>
          <c:h val="0.5625396192925578"/>
        </c:manualLayout>
      </c:layout>
      <c:barChart>
        <c:barDir val="col"/>
        <c:grouping val="clustered"/>
        <c:varyColors val="0"/>
        <c:ser>
          <c:idx val="0"/>
          <c:order val="0"/>
          <c:tx>
            <c:strRef>
              <c:f>Sheet1!$B$1</c:f>
              <c:strCache>
                <c:ptCount val="1"/>
                <c:pt idx="0">
                  <c:v>容量</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3"/>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4"/>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5"/>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6"/>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7"/>
            <c:invertIfNegative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2008年前</c:v>
                </c:pt>
                <c:pt idx="1">
                  <c:v>2008年增量</c:v>
                </c:pt>
                <c:pt idx="2">
                  <c:v>2009年增量</c:v>
                </c:pt>
                <c:pt idx="3">
                  <c:v>2010年增量</c:v>
                </c:pt>
                <c:pt idx="4">
                  <c:v>2011年增量</c:v>
                </c:pt>
                <c:pt idx="5">
                  <c:v>2012年增量</c:v>
                </c:pt>
                <c:pt idx="6">
                  <c:v>2013年增量</c:v>
                </c:pt>
                <c:pt idx="7">
                  <c:v>2014年增量</c:v>
                </c:pt>
                <c:pt idx="8">
                  <c:v>2015年增量</c:v>
                </c:pt>
                <c:pt idx="9">
                  <c:v>2016年增量</c:v>
                </c:pt>
              </c:strCache>
            </c:strRef>
          </c:cat>
          <c:val>
            <c:numRef>
              <c:f>Sheet1!$B$2:$B$11</c:f>
              <c:numCache>
                <c:formatCode>General</c:formatCode>
                <c:ptCount val="10"/>
                <c:pt idx="0">
                  <c:v>4.7</c:v>
                </c:pt>
                <c:pt idx="1">
                  <c:v>4.4000000000000004</c:v>
                </c:pt>
                <c:pt idx="2">
                  <c:v>1.8</c:v>
                </c:pt>
                <c:pt idx="3">
                  <c:v>1</c:v>
                </c:pt>
                <c:pt idx="4">
                  <c:v>0</c:v>
                </c:pt>
                <c:pt idx="5">
                  <c:v>6.7</c:v>
                </c:pt>
                <c:pt idx="6">
                  <c:v>4.8</c:v>
                </c:pt>
                <c:pt idx="7">
                  <c:v>1.7</c:v>
                </c:pt>
                <c:pt idx="8">
                  <c:v>4.3</c:v>
                </c:pt>
                <c:pt idx="9">
                  <c:v>0.9</c:v>
                </c:pt>
              </c:numCache>
            </c:numRef>
          </c:val>
        </c:ser>
        <c:dLbls>
          <c:showLegendKey val="0"/>
          <c:showVal val="0"/>
          <c:showCatName val="0"/>
          <c:showSerName val="0"/>
          <c:showPercent val="0"/>
          <c:showBubbleSize val="0"/>
        </c:dLbls>
        <c:gapWidth val="100"/>
        <c:axId val="74294320"/>
        <c:axId val="74294880"/>
      </c:barChart>
      <c:catAx>
        <c:axId val="7429432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94880"/>
        <c:crosses val="autoZero"/>
        <c:auto val="1"/>
        <c:lblAlgn val="ctr"/>
        <c:lblOffset val="100"/>
        <c:noMultiLvlLbl val="0"/>
      </c:catAx>
      <c:valAx>
        <c:axId val="74294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94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6" name="TextBox 5"/>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5958005" y="9486380"/>
            <a:ext cx="527134" cy="129254"/>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3178" y="9496253"/>
            <a:ext cx="2945659" cy="107722"/>
          </a:xfrm>
          <a:prstGeom prst="rect">
            <a:avLst/>
          </a:prstGeom>
        </p:spPr>
        <p:txBody>
          <a:bodyPr vert="horz" wrap="square" lIns="0" tIns="0" rIns="0" bIns="0" rtlCol="0" anchor="ctr">
            <a:spAutoFit/>
          </a:bodyPr>
          <a:lstStyle/>
          <a:p>
            <a:r>
              <a:rPr lang="en-US" sz="700" smtClean="0">
                <a:solidFill>
                  <a:schemeClr val="bg2"/>
                </a:solidFill>
              </a:rPr>
              <a:t>© 2015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5958005" y="9486380"/>
            <a:ext cx="527134" cy="129254"/>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3178" y="9496253"/>
            <a:ext cx="2945659"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2015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94732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Footer Placeholder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41525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a:xfrm>
            <a:off x="3850443" y="9428583"/>
            <a:ext cx="2945659" cy="496332"/>
          </a:xfrm>
          <a:prstGeom prst="rect">
            <a:avLst/>
          </a:prstGeom>
        </p:spPr>
        <p:txBody>
          <a:bodyPr/>
          <a:lstStyle/>
          <a:p>
            <a:fld id="{AB21CFCA-2197-4DEE-AF97-736CDE3E5D41}" type="slidenum">
              <a:rPr lang="en-US" smtClean="0"/>
              <a:t>5</a:t>
            </a:fld>
            <a:endParaRPr lang="en-US"/>
          </a:p>
        </p:txBody>
      </p:sp>
      <p:sp>
        <p:nvSpPr>
          <p:cNvPr id="5" name="页脚占位符 4"/>
          <p:cNvSpPr>
            <a:spLocks noGrp="1"/>
          </p:cNvSpPr>
          <p:nvPr>
            <p:ph type="ftr" sz="quarter" idx="11"/>
          </p:nvPr>
        </p:nvSpPr>
        <p:spPr/>
        <p:txBody>
          <a:bodyPr/>
          <a:lstStyle/>
          <a:p>
            <a:r>
              <a:rPr lang="en-US" smtClean="0"/>
              <a:t>© 2015 Teradata</a:t>
            </a:r>
            <a:endParaRPr lang="en-US"/>
          </a:p>
        </p:txBody>
      </p:sp>
      <p:sp>
        <p:nvSpPr>
          <p:cNvPr id="6" name="日期占位符 5"/>
          <p:cNvSpPr>
            <a:spLocks noGrp="1"/>
          </p:cNvSpPr>
          <p:nvPr>
            <p:ph type="dt" idx="12"/>
          </p:nvPr>
        </p:nvSpPr>
        <p:spPr/>
        <p:txBody>
          <a:bodyPr/>
          <a:lstStyle/>
          <a:p>
            <a:endParaRPr lang="en-US"/>
          </a:p>
        </p:txBody>
      </p:sp>
    </p:spTree>
    <p:extLst>
      <p:ext uri="{BB962C8B-B14F-4D97-AF65-F5344CB8AC3E}">
        <p14:creationId xmlns:p14="http://schemas.microsoft.com/office/powerpoint/2010/main" val="19210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a:xfrm>
            <a:off x="3850443" y="9428583"/>
            <a:ext cx="2945659" cy="496332"/>
          </a:xfrm>
          <a:prstGeom prst="rect">
            <a:avLst/>
          </a:prstGeom>
        </p:spPr>
        <p:txBody>
          <a:bodyPr/>
          <a:lstStyle/>
          <a:p>
            <a:fld id="{AB21CFCA-2197-4DEE-AF97-736CDE3E5D41}" type="slidenum">
              <a:rPr lang="en-US" smtClean="0"/>
              <a:t>11</a:t>
            </a:fld>
            <a:endParaRPr lang="en-US"/>
          </a:p>
        </p:txBody>
      </p:sp>
      <p:sp>
        <p:nvSpPr>
          <p:cNvPr id="5" name="页脚占位符 4"/>
          <p:cNvSpPr>
            <a:spLocks noGrp="1"/>
          </p:cNvSpPr>
          <p:nvPr>
            <p:ph type="ftr" sz="quarter" idx="11"/>
          </p:nvPr>
        </p:nvSpPr>
        <p:spPr/>
        <p:txBody>
          <a:bodyPr/>
          <a:lstStyle/>
          <a:p>
            <a:r>
              <a:rPr lang="en-US" smtClean="0"/>
              <a:t>© 2015 Teradata</a:t>
            </a:r>
            <a:endParaRPr lang="en-US"/>
          </a:p>
        </p:txBody>
      </p:sp>
      <p:sp>
        <p:nvSpPr>
          <p:cNvPr id="6" name="日期占位符 5"/>
          <p:cNvSpPr>
            <a:spLocks noGrp="1"/>
          </p:cNvSpPr>
          <p:nvPr>
            <p:ph type="dt" idx="12"/>
          </p:nvPr>
        </p:nvSpPr>
        <p:spPr/>
        <p:txBody>
          <a:bodyPr/>
          <a:lstStyle/>
          <a:p>
            <a:endParaRPr lang="en-US"/>
          </a:p>
        </p:txBody>
      </p:sp>
    </p:spTree>
    <p:extLst>
      <p:ext uri="{BB962C8B-B14F-4D97-AF65-F5344CB8AC3E}">
        <p14:creationId xmlns:p14="http://schemas.microsoft.com/office/powerpoint/2010/main" val="4164941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387012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409746"/>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23695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6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694985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08776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400740"/>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Alternat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545071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809468"/>
            <a:ext cx="3886200" cy="4517136"/>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800600" y="1033272"/>
            <a:ext cx="38862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800600" y="265176"/>
            <a:ext cx="3886200" cy="70173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6522720"/>
            <a:ext cx="236220" cy="236220"/>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6858000"/>
          </a:xfrm>
        </p:spPr>
        <p:txBody>
          <a:bodyPr anchor="t">
            <a:normAutofit/>
          </a:bodyPr>
          <a:lstStyle>
            <a:lvl1pPr marL="0" indent="0" algn="ctr">
              <a:buFontTx/>
              <a:buNone/>
              <a:defRPr sz="1400"/>
            </a:lvl1pPr>
          </a:lstStyle>
          <a:p>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7741"/>
            <a:ext cx="82296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endParaRPr lang="en-US" dirty="0"/>
          </a:p>
        </p:txBody>
      </p:sp>
      <p:sp>
        <p:nvSpPr>
          <p:cNvPr id="9"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497096"/>
            <a:ext cx="3886200" cy="4649984"/>
          </a:xfrm>
        </p:spPr>
        <p:txBody>
          <a:bodyPr/>
          <a:lstStyle/>
          <a:p>
            <a:endParaRPr lang="en-US" dirty="0"/>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5103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487488"/>
            <a:ext cx="3886200" cy="465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1"/>
          </p:nvPr>
        </p:nvSpPr>
        <p:spPr bwMode="gray">
          <a:xfrm>
            <a:off x="33528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2"/>
          </p:nvPr>
        </p:nvSpPr>
        <p:spPr bwMode="gray">
          <a:xfrm>
            <a:off x="62484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3"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490511"/>
            <a:ext cx="2438400" cy="4702471"/>
          </a:xfrm>
        </p:spPr>
        <p:txBody>
          <a:bodyPr/>
          <a:lstStyle/>
          <a:p>
            <a:endParaRPr lang="en-US"/>
          </a:p>
        </p:txBody>
      </p:sp>
      <p:sp>
        <p:nvSpPr>
          <p:cNvPr id="3" name="Content Placeholder 2"/>
          <p:cNvSpPr>
            <a:spLocks noGrp="1"/>
          </p:cNvSpPr>
          <p:nvPr>
            <p:ph idx="1"/>
          </p:nvPr>
        </p:nvSpPr>
        <p:spPr bwMode="gray">
          <a:xfrm>
            <a:off x="457200" y="1490511"/>
            <a:ext cx="5334000" cy="470455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491068"/>
            <a:ext cx="2438400" cy="4698595"/>
          </a:xfrm>
        </p:spPr>
        <p:txBody>
          <a:bodyPr/>
          <a:lstStyle/>
          <a:p>
            <a:endParaRPr lang="en-US"/>
          </a:p>
        </p:txBody>
      </p:sp>
      <p:sp>
        <p:nvSpPr>
          <p:cNvPr id="15" name="Content Placeholder 2"/>
          <p:cNvSpPr>
            <a:spLocks noGrp="1"/>
          </p:cNvSpPr>
          <p:nvPr>
            <p:ph idx="12"/>
          </p:nvPr>
        </p:nvSpPr>
        <p:spPr bwMode="gray">
          <a:xfrm>
            <a:off x="3352800" y="1491068"/>
            <a:ext cx="5334000" cy="469796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sp>
        <p:nvSpPr>
          <p:cNvPr id="7"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777240"/>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2209800"/>
            <a:ext cx="4878730" cy="411480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4" name="Picture Placeholder 3"/>
          <p:cNvSpPr>
            <a:spLocks noGrp="1"/>
          </p:cNvSpPr>
          <p:nvPr>
            <p:ph type="pic" sz="quarter" idx="18" hasCustomPrompt="1"/>
          </p:nvPr>
        </p:nvSpPr>
        <p:spPr>
          <a:xfrm>
            <a:off x="3810000" y="76200"/>
            <a:ext cx="1371600" cy="624840"/>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164592"/>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1536192"/>
            <a:ext cx="4878730" cy="47914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lvl1pPr>
              <a:defRPr>
                <a:solidFill>
                  <a:schemeClr val="accent1">
                    <a:lumMod val="20000"/>
                    <a:lumOff val="80000"/>
                  </a:schemeClr>
                </a:solidFill>
              </a:defRPr>
            </a:lvl1pPr>
          </a:lstStyle>
          <a:p>
            <a:endParaRPr lang="en-US" dirty="0"/>
          </a:p>
        </p:txBody>
      </p:sp>
      <p:sp>
        <p:nvSpPr>
          <p:cNvPr id="7" name="Text Placeholder 9"/>
          <p:cNvSpPr>
            <a:spLocks noGrp="1"/>
          </p:cNvSpPr>
          <p:nvPr>
            <p:ph type="body" sz="quarter" idx="11" hasCustomPrompt="1"/>
          </p:nvPr>
        </p:nvSpPr>
        <p:spPr bwMode="gray">
          <a:xfrm>
            <a:off x="0" y="3196340"/>
            <a:ext cx="9144000" cy="465320"/>
          </a:xfrm>
          <a:solidFill>
            <a:schemeClr val="bg1"/>
          </a:solidFill>
        </p:spPr>
        <p:txBody>
          <a:bodyPr lIns="457200" tIns="45720" rIns="457200" bIns="45720" anchor="ctr" anchorCtr="1">
            <a:spAutoFit/>
          </a:bodyPr>
          <a:lstStyle>
            <a:lvl1pPr marL="0" indent="0" algn="ctr">
              <a:lnSpc>
                <a:spcPct val="110000"/>
              </a:lnSpc>
              <a:spcBef>
                <a:spcPts val="200"/>
              </a:spcBef>
              <a:spcAft>
                <a:spcPts val="200"/>
              </a:spcAft>
              <a:buFontTx/>
              <a:buNone/>
              <a:defRPr sz="2400">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418" y="6556248"/>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6" name="Text Placeholder 15"/>
          <p:cNvSpPr>
            <a:spLocks noGrp="1"/>
          </p:cNvSpPr>
          <p:nvPr>
            <p:ph type="body" sz="quarter" idx="15" hasCustomPrompt="1"/>
          </p:nvPr>
        </p:nvSpPr>
        <p:spPr bwMode="gray">
          <a:xfrm>
            <a:off x="3242535" y="6591604"/>
            <a:ext cx="2658930"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bg1"/>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grpSp>
        <p:nvGrpSpPr>
          <p:cNvPr id="2" name="Group 4"/>
          <p:cNvGrpSpPr>
            <a:grpSpLocks noChangeAspect="1"/>
          </p:cNvGrpSpPr>
          <p:nvPr userDrawn="1"/>
        </p:nvGrpSpPr>
        <p:grpSpPr bwMode="gray">
          <a:xfrm>
            <a:off x="2742406" y="3015457"/>
            <a:ext cx="3659188" cy="827087"/>
            <a:chOff x="1728" y="1805"/>
            <a:chExt cx="2305" cy="521"/>
          </a:xfrm>
          <a:solidFill>
            <a:schemeClr val="accent1"/>
          </a:solidFill>
        </p:grpSpPr>
        <p:sp>
          <p:nvSpPr>
            <p:cNvPr id="6" name="Freeform 5"/>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177464" y="6575539"/>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8"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0" name="TextBox 9"/>
          <p:cNvSpPr txBox="1"/>
          <p:nvPr userDrawn="1"/>
        </p:nvSpPr>
        <p:spPr>
          <a:xfrm>
            <a:off x="153418" y="6557507"/>
            <a:ext cx="133050"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2538151"/>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950238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xfrm>
            <a:off x="3124200" y="6669088"/>
            <a:ext cx="2895600" cy="233362"/>
          </a:xfrm>
          <a:prstGeom prst="rect">
            <a:avLst/>
          </a:prstGeom>
          <a:ln/>
        </p:spPr>
        <p:txBody>
          <a:bodyPr/>
          <a:lstStyle>
            <a:lvl1pPr>
              <a:defRPr/>
            </a:lvl1pPr>
          </a:lstStyle>
          <a:p>
            <a:pPr>
              <a:defRPr/>
            </a:pPr>
            <a:endParaRPr lang="en-US" altLang="ko-KR">
              <a:solidFill>
                <a:srgbClr val="3C3C3B"/>
              </a:solidFill>
              <a:ea typeface="宋体" charset="-122"/>
            </a:endParaRPr>
          </a:p>
        </p:txBody>
      </p:sp>
      <p:sp>
        <p:nvSpPr>
          <p:cNvPr id="4" name="Rectangle 5"/>
          <p:cNvSpPr>
            <a:spLocks noGrp="1" noChangeArrowheads="1"/>
          </p:cNvSpPr>
          <p:nvPr>
            <p:ph type="dt" sz="half" idx="11"/>
          </p:nvPr>
        </p:nvSpPr>
        <p:spPr>
          <a:xfrm>
            <a:off x="19050" y="6646863"/>
            <a:ext cx="1284288" cy="238125"/>
          </a:xfrm>
          <a:prstGeom prst="rect">
            <a:avLst/>
          </a:prstGeom>
          <a:ln/>
        </p:spPr>
        <p:txBody>
          <a:bodyPr/>
          <a:lstStyle>
            <a:lvl1pPr>
              <a:defRPr/>
            </a:lvl1pPr>
          </a:lstStyle>
          <a:p>
            <a:pPr>
              <a:defRPr/>
            </a:pPr>
            <a:endParaRPr lang="en-US" altLang="ko-KR">
              <a:solidFill>
                <a:srgbClr val="3C3C3B"/>
              </a:solidFill>
              <a:ea typeface="宋体" charset="-122"/>
            </a:endParaRPr>
          </a:p>
        </p:txBody>
      </p:sp>
    </p:spTree>
    <p:extLst>
      <p:ext uri="{BB962C8B-B14F-4D97-AF65-F5344CB8AC3E}">
        <p14:creationId xmlns:p14="http://schemas.microsoft.com/office/powerpoint/2010/main" val="25941640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lternate 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39773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1756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Alternate 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5370842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8392341"/>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233138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59060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11903"/>
            <a:ext cx="8229600" cy="4360298"/>
          </a:xfrm>
          <a:prstGeom prst="rect">
            <a:avLst/>
          </a:prstGeom>
        </p:spPr>
        <p:txBody>
          <a:bodyPr vert="horz" lIns="0" tIns="0" rIns="0" bIns="0" rtlCol="0">
            <a:norm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sp>
        <p:nvSpPr>
          <p:cNvPr id="25" name="Footer Placeholder 24"/>
          <p:cNvSpPr>
            <a:spLocks noGrp="1"/>
          </p:cNvSpPr>
          <p:nvPr>
            <p:ph type="ftr" sz="quarter" idx="3"/>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endParaRPr lang="en-US" dirty="0"/>
          </a:p>
        </p:txBody>
      </p:sp>
      <p:grpSp>
        <p:nvGrpSpPr>
          <p:cNvPr id="21" name="Group 20" hidden="1"/>
          <p:cNvGrpSpPr/>
          <p:nvPr userDrawn="1"/>
        </p:nvGrpSpPr>
        <p:grpSpPr>
          <a:xfrm>
            <a:off x="0" y="0"/>
            <a:ext cx="9144000" cy="68580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6952"/>
            <a:ext cx="8229600" cy="701731"/>
          </a:xfrm>
          <a:prstGeom prst="rect">
            <a:avLst/>
          </a:prstGeom>
        </p:spPr>
        <p:txBody>
          <a:bodyPr vert="horz" lIns="0" tIns="0" rIns="0" bIns="0" rtlCol="0" anchor="b" anchorCtr="0">
            <a:noAutofit/>
          </a:bodyPr>
          <a:lstStyle/>
          <a:p>
            <a:r>
              <a:rPr lang="en-US" dirty="0" smtClean="0"/>
              <a:t>Click To Edit Master Title Style</a:t>
            </a:r>
            <a:endParaRPr lang="en-US" dirty="0"/>
          </a:p>
        </p:txBody>
      </p:sp>
      <p:pic>
        <p:nvPicPr>
          <p:cNvPr id="2" name="图片 1"/>
          <p:cNvPicPr>
            <a:picLocks noChangeAspect="1"/>
          </p:cNvPicPr>
          <p:nvPr userDrawn="1"/>
        </p:nvPicPr>
        <p:blipFill>
          <a:blip r:embed="rId33"/>
          <a:stretch>
            <a:fillRect/>
          </a:stretch>
        </p:blipFill>
        <p:spPr>
          <a:xfrm>
            <a:off x="6848851" y="6286501"/>
            <a:ext cx="1850649" cy="317158"/>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671" r:id="rId2"/>
    <p:sldLayoutId id="2147483675" r:id="rId3"/>
    <p:sldLayoutId id="2147483677" r:id="rId4"/>
    <p:sldLayoutId id="2147483683" r:id="rId5"/>
    <p:sldLayoutId id="2147483685" r:id="rId6"/>
    <p:sldLayoutId id="2147483687" r:id="rId7"/>
    <p:sldLayoutId id="2147483689" r:id="rId8"/>
    <p:sldLayoutId id="2147483691" r:id="rId9"/>
    <p:sldLayoutId id="2147483693" r:id="rId10"/>
    <p:sldLayoutId id="2147483695" r:id="rId11"/>
    <p:sldLayoutId id="2147483697" r:id="rId12"/>
    <p:sldLayoutId id="2147483701" r:id="rId13"/>
    <p:sldLayoutId id="2147483703" r:id="rId14"/>
    <p:sldLayoutId id="2147483705" r:id="rId15"/>
    <p:sldLayoutId id="2147483707" r:id="rId16"/>
    <p:sldLayoutId id="2147483667" r:id="rId17"/>
    <p:sldLayoutId id="2147483650" r:id="rId18"/>
    <p:sldLayoutId id="2147483658" r:id="rId19"/>
    <p:sldLayoutId id="2147483709" r:id="rId20"/>
    <p:sldLayoutId id="2147483659" r:id="rId21"/>
    <p:sldLayoutId id="2147483662" r:id="rId22"/>
    <p:sldLayoutId id="2147483663" r:id="rId23"/>
    <p:sldLayoutId id="2147483654" r:id="rId24"/>
    <p:sldLayoutId id="2147483655" r:id="rId25"/>
    <p:sldLayoutId id="2147483670" r:id="rId26"/>
    <p:sldLayoutId id="2147483710" r:id="rId27"/>
    <p:sldLayoutId id="2147483660" r:id="rId28"/>
    <p:sldLayoutId id="2147483661" r:id="rId29"/>
    <p:sldLayoutId id="2147483711" r:id="rId30"/>
    <p:sldLayoutId id="2147483712" r:id="rId31"/>
  </p:sldLayoutIdLst>
  <p:transition spd="med">
    <p:fade/>
  </p:transition>
  <p:timing>
    <p:tnLst>
      <p:par>
        <p:cTn id="1" dur="indefinite" restart="never" nodeType="tmRoot"/>
      </p:par>
    </p:tnLst>
  </p:timing>
  <p:hf sldNum="0" hdr="0" ftr="0" dt="0"/>
  <p:txStyles>
    <p:title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990164"/>
            <a:ext cx="9144000" cy="877676"/>
          </a:xfrm>
        </p:spPr>
        <p:txBody>
          <a:bodyPr/>
          <a:lstStyle/>
          <a:p>
            <a:pPr>
              <a:buNone/>
            </a:pPr>
            <a:r>
              <a:rPr lang="zh-CN" altLang="en-US" dirty="0" smtClean="0"/>
              <a:t>上海证券交易所</a:t>
            </a:r>
            <a:r>
              <a:rPr lang="en-US" dirty="0" smtClean="0"/>
              <a:t>EDW</a:t>
            </a:r>
            <a:r>
              <a:rPr lang="zh-CN" altLang="en-US" dirty="0" smtClean="0"/>
              <a:t>升级扩容方案</a:t>
            </a:r>
            <a:endParaRPr lang="en-US" altLang="zh-CN" dirty="0"/>
          </a:p>
          <a:p>
            <a:pPr>
              <a:buNone/>
            </a:pPr>
            <a:r>
              <a:rPr lang="en-US" sz="1800" dirty="0" smtClean="0"/>
              <a:t>Mar 2016</a:t>
            </a:r>
          </a:p>
        </p:txBody>
      </p:sp>
    </p:spTree>
    <p:extLst>
      <p:ext uri="{BB962C8B-B14F-4D97-AF65-F5344CB8AC3E}">
        <p14:creationId xmlns:p14="http://schemas.microsoft.com/office/powerpoint/2010/main" val="219414196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已失效的双活系统</a:t>
            </a:r>
            <a:endParaRPr lang="zh-CN" altLang="en-US" dirty="0"/>
          </a:p>
        </p:txBody>
      </p:sp>
      <p:sp>
        <p:nvSpPr>
          <p:cNvPr id="5" name="圆柱形 4"/>
          <p:cNvSpPr/>
          <p:nvPr/>
        </p:nvSpPr>
        <p:spPr>
          <a:xfrm>
            <a:off x="1057275" y="4880264"/>
            <a:ext cx="2258291" cy="1219200"/>
          </a:xfrm>
          <a:prstGeom prst="can">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r>
              <a:rPr lang="zh-CN" altLang="en-US" kern="0" dirty="0" smtClean="0">
                <a:solidFill>
                  <a:prstClr val="white"/>
                </a:solidFill>
              </a:rPr>
              <a:t>陆家嘴</a:t>
            </a:r>
            <a:endParaRPr lang="en-US" altLang="zh-CN" kern="0" dirty="0" smtClean="0">
              <a:solidFill>
                <a:prstClr val="white"/>
              </a:solidFill>
            </a:endParaRPr>
          </a:p>
          <a:p>
            <a:pPr algn="ctr"/>
            <a:r>
              <a:rPr lang="en-US" altLang="zh-CN" kern="0" dirty="0" smtClean="0">
                <a:solidFill>
                  <a:prstClr val="white"/>
                </a:solidFill>
              </a:rPr>
              <a:t>TD 13.0</a:t>
            </a:r>
            <a:endParaRPr lang="zh-CN" altLang="en-US" kern="0" dirty="0" smtClean="0">
              <a:solidFill>
                <a:prstClr val="white"/>
              </a:solidFill>
            </a:endParaRPr>
          </a:p>
        </p:txBody>
      </p:sp>
      <p:sp>
        <p:nvSpPr>
          <p:cNvPr id="6" name="圆柱形 5"/>
          <p:cNvSpPr/>
          <p:nvPr/>
        </p:nvSpPr>
        <p:spPr>
          <a:xfrm>
            <a:off x="5961784" y="4880264"/>
            <a:ext cx="2258291" cy="1219200"/>
          </a:xfrm>
          <a:prstGeom prst="can">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r>
              <a:rPr lang="zh-CN" altLang="en-US" kern="0" dirty="0" smtClean="0">
                <a:solidFill>
                  <a:prstClr val="white"/>
                </a:solidFill>
              </a:rPr>
              <a:t>外高桥</a:t>
            </a:r>
            <a:endParaRPr lang="en-US" altLang="zh-CN" kern="0" dirty="0" smtClean="0">
              <a:solidFill>
                <a:prstClr val="white"/>
              </a:solidFill>
            </a:endParaRPr>
          </a:p>
          <a:p>
            <a:pPr algn="ctr"/>
            <a:r>
              <a:rPr lang="en-US" altLang="zh-CN" kern="0" dirty="0" smtClean="0">
                <a:solidFill>
                  <a:prstClr val="white"/>
                </a:solidFill>
              </a:rPr>
              <a:t>TD 15.0</a:t>
            </a:r>
            <a:endParaRPr lang="zh-CN" altLang="en-US" kern="0" dirty="0" smtClean="0">
              <a:solidFill>
                <a:prstClr val="white"/>
              </a:solidFill>
            </a:endParaRPr>
          </a:p>
        </p:txBody>
      </p:sp>
      <p:sp>
        <p:nvSpPr>
          <p:cNvPr id="7" name="左右箭头 6"/>
          <p:cNvSpPr/>
          <p:nvPr/>
        </p:nvSpPr>
        <p:spPr>
          <a:xfrm>
            <a:off x="3779693" y="5129645"/>
            <a:ext cx="1870364" cy="720437"/>
          </a:xfrm>
          <a:prstGeom prst="leftRight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cxnSp>
        <p:nvCxnSpPr>
          <p:cNvPr id="9" name="直接连接符 8"/>
          <p:cNvCxnSpPr/>
          <p:nvPr/>
        </p:nvCxnSpPr>
        <p:spPr>
          <a:xfrm>
            <a:off x="4382366" y="4595380"/>
            <a:ext cx="720436" cy="16902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334741" y="4596766"/>
            <a:ext cx="845127" cy="1707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4" descr="C:\Users\LG182400\AppData\Local\Microsoft\Windows\Temporary Internet Files\Content.Outlook\4B3N6KAB\image1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60" y="1439646"/>
            <a:ext cx="3208915" cy="228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382366" y="1439645"/>
            <a:ext cx="4304434" cy="2431435"/>
          </a:xfrm>
          <a:prstGeom prst="rect">
            <a:avLst/>
          </a:prstGeom>
          <a:noFill/>
        </p:spPr>
        <p:txBody>
          <a:bodyPr wrap="square" rtlCol="0">
            <a:spAutoFit/>
          </a:bodyPr>
          <a:lstStyle/>
          <a:p>
            <a:pPr>
              <a:lnSpc>
                <a:spcPct val="95000"/>
              </a:lnSpc>
              <a:spcBef>
                <a:spcPts val="400"/>
              </a:spcBef>
            </a:pPr>
            <a:r>
              <a:rPr lang="zh-CN" altLang="en-US" sz="2000" dirty="0" smtClean="0">
                <a:solidFill>
                  <a:srgbClr val="231F20"/>
                </a:solidFill>
                <a:latin typeface="微软雅黑" panose="020B0503020204020204" pitchFamily="34" charset="-122"/>
                <a:ea typeface="微软雅黑" panose="020B0503020204020204" pitchFamily="34" charset="-122"/>
              </a:rPr>
              <a:t>目前的双活架构由于数据库版本不一致、平台隔代时间太久等原因，已经无法继续提供双活的功能，仅能提供单向的数据恢复，即外高桥系统面临突发事件时，需要数日才可以从陆家嘴的数据库恢复到外高桥，而陆家嘴系统是无法从外高桥的</a:t>
            </a:r>
            <a:r>
              <a:rPr lang="en-US" altLang="zh-CN" sz="2000" dirty="0" smtClean="0">
                <a:solidFill>
                  <a:srgbClr val="231F20"/>
                </a:solidFill>
                <a:latin typeface="微软雅黑" panose="020B0503020204020204" pitchFamily="34" charset="-122"/>
                <a:ea typeface="微软雅黑" panose="020B0503020204020204" pitchFamily="34" charset="-122"/>
              </a:rPr>
              <a:t>V15</a:t>
            </a:r>
            <a:r>
              <a:rPr lang="zh-CN" altLang="en-US" sz="2000" dirty="0" smtClean="0">
                <a:solidFill>
                  <a:srgbClr val="231F20"/>
                </a:solidFill>
                <a:latin typeface="微软雅黑" panose="020B0503020204020204" pitchFamily="34" charset="-122"/>
                <a:ea typeface="微软雅黑" panose="020B0503020204020204" pitchFamily="34" charset="-122"/>
              </a:rPr>
              <a:t>版本的数据备份中恢复的。</a:t>
            </a:r>
          </a:p>
        </p:txBody>
      </p:sp>
    </p:spTree>
    <p:extLst>
      <p:ext uri="{BB962C8B-B14F-4D97-AF65-F5344CB8AC3E}">
        <p14:creationId xmlns:p14="http://schemas.microsoft.com/office/powerpoint/2010/main" val="689725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604" y="315097"/>
            <a:ext cx="8229600" cy="533400"/>
          </a:xfrm>
        </p:spPr>
        <p:txBody>
          <a:bodyPr anchor="ctr"/>
          <a:lstStyle/>
          <a:p>
            <a:r>
              <a:rPr lang="zh-CN" altLang="en-US" b="1" dirty="0" smtClean="0">
                <a:latin typeface="微软雅黑" pitchFamily="34" charset="-122"/>
                <a:ea typeface="微软雅黑" pitchFamily="34" charset="-122"/>
              </a:rPr>
              <a:t>分析结论</a:t>
            </a:r>
            <a:endParaRPr lang="en-US" b="1" dirty="0">
              <a:latin typeface="微软雅黑" pitchFamily="34" charset="-122"/>
              <a:ea typeface="微软雅黑" pitchFamily="34" charset="-122"/>
            </a:endParaRPr>
          </a:p>
        </p:txBody>
      </p:sp>
      <p:pic>
        <p:nvPicPr>
          <p:cNvPr id="57" name="Picture 15" descr="oval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24" y="1304093"/>
            <a:ext cx="8603005" cy="133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16"/>
          <p:cNvSpPr txBox="1">
            <a:spLocks noChangeArrowheads="1"/>
          </p:cNvSpPr>
          <p:nvPr/>
        </p:nvSpPr>
        <p:spPr bwMode="auto">
          <a:xfrm>
            <a:off x="294813" y="1458583"/>
            <a:ext cx="2785032" cy="816634"/>
          </a:xfrm>
          <a:prstGeom prst="rect">
            <a:avLst/>
          </a:prstGeom>
          <a:noFill/>
          <a:ln w="9525" algn="ctr">
            <a:noFill/>
            <a:miter lim="800000"/>
            <a:headEnd/>
            <a:tailEnd/>
          </a:ln>
          <a:effectLst/>
        </p:spPr>
        <p:txBody>
          <a:bodyPr>
            <a:spAutoFit/>
          </a:bodyPr>
          <a:lstStyle/>
          <a:p>
            <a:pPr algn="ctr" eaLnBrk="0" hangingPunct="0">
              <a:lnSpc>
                <a:spcPct val="30000"/>
              </a:lnSpc>
              <a:spcBef>
                <a:spcPct val="0"/>
              </a:spcBef>
              <a:buClrTx/>
              <a:buFontTx/>
              <a:buNone/>
              <a:defRPr/>
            </a:pPr>
            <a:endParaRPr lang="zh-CN" altLang="en-US" b="1" dirty="0">
              <a:solidFill>
                <a:schemeClr val="bg1"/>
              </a:solidFill>
              <a:latin typeface="微软雅黑" panose="020B0503020204020204" pitchFamily="34" charset="-122"/>
              <a:ea typeface="微软雅黑" panose="020B0503020204020204" pitchFamily="34" charset="-122"/>
            </a:endParaRPr>
          </a:p>
          <a:p>
            <a:pPr algn="ctr">
              <a:lnSpc>
                <a:spcPts val="2300"/>
              </a:lnSpc>
              <a:spcBef>
                <a:spcPct val="0"/>
              </a:spcBef>
              <a:spcAft>
                <a:spcPts val="400"/>
              </a:spcAft>
            </a:pPr>
            <a:r>
              <a:rPr lang="zh-CN" altLang="en-US" b="1" dirty="0" smtClean="0">
                <a:solidFill>
                  <a:schemeClr val="bg1"/>
                </a:solidFill>
                <a:latin typeface="微软雅黑" panose="020B0503020204020204" pitchFamily="34" charset="-122"/>
                <a:ea typeface="微软雅黑" panose="020B0503020204020204" pitchFamily="34" charset="-122"/>
              </a:rPr>
              <a:t>空间容量难以满足</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lnSpc>
                <a:spcPts val="2300"/>
              </a:lnSpc>
              <a:spcBef>
                <a:spcPct val="0"/>
              </a:spcBef>
              <a:spcAft>
                <a:spcPts val="400"/>
              </a:spcAft>
            </a:pPr>
            <a:r>
              <a:rPr lang="zh-CN" altLang="en-US" b="1" dirty="0" smtClean="0">
                <a:solidFill>
                  <a:schemeClr val="bg1"/>
                </a:solidFill>
                <a:latin typeface="微软雅黑" panose="020B0503020204020204" pitchFamily="34" charset="-122"/>
                <a:ea typeface="微软雅黑" panose="020B0503020204020204" pitchFamily="34" charset="-122"/>
              </a:rPr>
              <a:t>业务发展需求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9" name="Text Box 17"/>
          <p:cNvSpPr txBox="1">
            <a:spLocks noChangeArrowheads="1"/>
          </p:cNvSpPr>
          <p:nvPr/>
        </p:nvSpPr>
        <p:spPr bwMode="auto">
          <a:xfrm>
            <a:off x="3327755" y="1718506"/>
            <a:ext cx="5570063" cy="16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46038" rIns="0" bIns="46038">
            <a:spAutoFit/>
          </a:bodyPr>
          <a:lstStyle>
            <a:lvl1pPr marL="58738" indent="-58738"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9pPr>
          </a:lstStyle>
          <a:p>
            <a:pPr>
              <a:lnSpc>
                <a:spcPct val="0"/>
              </a:lnSpc>
              <a:spcBef>
                <a:spcPct val="0"/>
              </a:spcBef>
              <a:buClr>
                <a:schemeClr val="bg1"/>
              </a:buClr>
              <a:buFontTx/>
              <a:buNone/>
            </a:pPr>
            <a:endParaRPr lang="en-US" altLang="zh-CN" sz="1800" b="1" dirty="0">
              <a:latin typeface="+mn-lt"/>
              <a:ea typeface="+mn-ea"/>
              <a:cs typeface="Times New Roman" panose="02020603050405020304" pitchFamily="18" charset="0"/>
            </a:endParaRPr>
          </a:p>
        </p:txBody>
      </p:sp>
      <p:sp>
        <p:nvSpPr>
          <p:cNvPr id="61" name="Rectangle 19"/>
          <p:cNvSpPr>
            <a:spLocks noChangeArrowheads="1"/>
          </p:cNvSpPr>
          <p:nvPr/>
        </p:nvSpPr>
        <p:spPr bwMode="auto">
          <a:xfrm>
            <a:off x="5103375" y="3164945"/>
            <a:ext cx="3854034" cy="18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9pPr>
          </a:lstStyle>
          <a:p>
            <a:pPr algn="r">
              <a:spcBef>
                <a:spcPct val="0"/>
              </a:spcBef>
              <a:buClrTx/>
              <a:buFontTx/>
              <a:buNone/>
            </a:pPr>
            <a:endParaRPr lang="en-GB" altLang="zh-CN" sz="1000">
              <a:solidFill>
                <a:schemeClr val="bg2"/>
              </a:solidFill>
              <a:cs typeface="Times New Roman" panose="02020603050405020304" pitchFamily="18" charset="0"/>
            </a:endParaRPr>
          </a:p>
        </p:txBody>
      </p:sp>
      <p:pic>
        <p:nvPicPr>
          <p:cNvPr id="62" name="Picture 23" descr="oval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02" y="2839997"/>
            <a:ext cx="8613750" cy="14354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24"/>
          <p:cNvSpPr txBox="1">
            <a:spLocks noChangeArrowheads="1"/>
          </p:cNvSpPr>
          <p:nvPr/>
        </p:nvSpPr>
        <p:spPr bwMode="auto">
          <a:xfrm>
            <a:off x="294624" y="3196045"/>
            <a:ext cx="27873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1400">
                <a:solidFill>
                  <a:schemeClr val="tx1"/>
                </a:solidFill>
                <a:latin typeface="Arial" panose="020B0604020202020204" pitchFamily="34" charset="0"/>
                <a:ea typeface="宋体" panose="02010600030101010101" pitchFamily="2" charset="-122"/>
              </a:defRPr>
            </a:lvl9p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性能难以满足</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ctr"/>
            <a:r>
              <a:rPr lang="zh-CN" altLang="en-US" sz="1800" b="1" dirty="0" smtClean="0">
                <a:solidFill>
                  <a:schemeClr val="bg1"/>
                </a:solidFill>
                <a:latin typeface="微软雅黑" panose="020B0503020204020204" pitchFamily="34" charset="-122"/>
                <a:ea typeface="微软雅黑" panose="020B0503020204020204" pitchFamily="34" charset="-122"/>
              </a:rPr>
              <a:t>未来需求</a:t>
            </a:r>
            <a:endParaRPr lang="en-US" sz="1800" b="1" dirty="0">
              <a:solidFill>
                <a:schemeClr val="bg1"/>
              </a:solidFill>
              <a:latin typeface="微软雅黑" panose="020B0503020204020204" pitchFamily="34" charset="-122"/>
              <a:ea typeface="微软雅黑" panose="020B0503020204020204" pitchFamily="34" charset="-122"/>
            </a:endParaRPr>
          </a:p>
        </p:txBody>
      </p:sp>
      <p:sp>
        <p:nvSpPr>
          <p:cNvPr id="64" name="Rectangle 63"/>
          <p:cNvSpPr/>
          <p:nvPr/>
        </p:nvSpPr>
        <p:spPr>
          <a:xfrm>
            <a:off x="3340100" y="1647051"/>
            <a:ext cx="5469257" cy="584775"/>
          </a:xfrm>
          <a:prstGeom prst="rect">
            <a:avLst/>
          </a:prstGeom>
        </p:spPr>
        <p:txBody>
          <a:bodyPr wrap="square">
            <a:spAutoFit/>
          </a:bodyPr>
          <a:lstStyle/>
          <a:p>
            <a:pPr lvl="0">
              <a:buClr>
                <a:schemeClr val="bg1"/>
              </a:buClr>
            </a:pPr>
            <a:r>
              <a:rPr lang="zh-CN" altLang="en-US" sz="1600" dirty="0" smtClean="0">
                <a:latin typeface="微软雅黑" pitchFamily="34" charset="-122"/>
                <a:ea typeface="微软雅黑" pitchFamily="34" charset="-122"/>
              </a:rPr>
              <a:t>按照日均交易量</a:t>
            </a:r>
            <a:r>
              <a:rPr lang="en-US" altLang="zh-CN" sz="1600" dirty="0" smtClean="0">
                <a:latin typeface="微软雅黑" pitchFamily="34" charset="-122"/>
                <a:ea typeface="微软雅黑" pitchFamily="34" charset="-122"/>
              </a:rPr>
              <a:t>8000</a:t>
            </a:r>
            <a:r>
              <a:rPr lang="zh-CN" altLang="en-US" sz="1600" dirty="0" smtClean="0">
                <a:latin typeface="微软雅黑" pitchFamily="34" charset="-122"/>
                <a:ea typeface="微软雅黑" pitchFamily="34" charset="-122"/>
              </a:rPr>
              <a:t>亿估算，当前数据仓库将于</a:t>
            </a:r>
            <a:r>
              <a:rPr lang="en-US" altLang="zh-CN" sz="1600" b="1" dirty="0" smtClean="0">
                <a:solidFill>
                  <a:srgbClr val="FF0000"/>
                </a:solidFill>
                <a:latin typeface="微软雅黑" pitchFamily="34" charset="-122"/>
                <a:ea typeface="微软雅黑" pitchFamily="34" charset="-122"/>
              </a:rPr>
              <a:t>2017</a:t>
            </a:r>
            <a:r>
              <a:rPr lang="zh-CN" altLang="en-US" sz="1600" b="1" dirty="0" smtClean="0">
                <a:solidFill>
                  <a:srgbClr val="FF0000"/>
                </a:solidFill>
                <a:latin typeface="微软雅黑" pitchFamily="34" charset="-122"/>
                <a:ea typeface="微软雅黑" pitchFamily="34" charset="-122"/>
              </a:rPr>
              <a:t>年</a:t>
            </a:r>
            <a:r>
              <a:rPr lang="en-US" altLang="zh-CN" sz="1600" b="1" dirty="0" smtClean="0">
                <a:solidFill>
                  <a:srgbClr val="FF0000"/>
                </a:solidFill>
                <a:latin typeface="微软雅黑" pitchFamily="34" charset="-122"/>
                <a:ea typeface="微软雅黑" pitchFamily="34" charset="-122"/>
              </a:rPr>
              <a:t>6</a:t>
            </a:r>
            <a:r>
              <a:rPr lang="zh-CN" altLang="en-US" sz="1600" b="1" dirty="0" smtClean="0">
                <a:solidFill>
                  <a:srgbClr val="FF0000"/>
                </a:solidFill>
                <a:latin typeface="微软雅黑" pitchFamily="34" charset="-122"/>
                <a:ea typeface="微软雅黑" pitchFamily="34" charset="-122"/>
              </a:rPr>
              <a:t>月</a:t>
            </a:r>
            <a:r>
              <a:rPr lang="zh-CN" altLang="en-US" sz="1600" dirty="0" smtClean="0">
                <a:latin typeface="微软雅黑" pitchFamily="34" charset="-122"/>
                <a:ea typeface="微软雅黑" pitchFamily="34" charset="-122"/>
              </a:rPr>
              <a:t>到达空间极限。</a:t>
            </a:r>
            <a:endParaRPr lang="en-US" altLang="zh-CN" sz="1600" dirty="0">
              <a:latin typeface="微软雅黑" pitchFamily="34" charset="-122"/>
              <a:ea typeface="微软雅黑" pitchFamily="34" charset="-122"/>
            </a:endParaRPr>
          </a:p>
        </p:txBody>
      </p:sp>
      <p:pic>
        <p:nvPicPr>
          <p:cNvPr id="65" name="Picture 23" descr="oval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59" y="4336638"/>
            <a:ext cx="8580862" cy="138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a:xfrm>
            <a:off x="612260" y="4696980"/>
            <a:ext cx="2225943" cy="369332"/>
          </a:xfrm>
          <a:prstGeom prst="rect">
            <a:avLst/>
          </a:prstGeom>
        </p:spPr>
        <p:txBody>
          <a:bodyPr wrap="squar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双活失效</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70" name="Rectangle 69"/>
          <p:cNvSpPr/>
          <p:nvPr/>
        </p:nvSpPr>
        <p:spPr>
          <a:xfrm>
            <a:off x="3352800" y="4546135"/>
            <a:ext cx="5339378" cy="830997"/>
          </a:xfrm>
          <a:prstGeom prst="rect">
            <a:avLst/>
          </a:prstGeom>
        </p:spPr>
        <p:txBody>
          <a:bodyPr wrap="square">
            <a:spAutoFit/>
          </a:bodyPr>
          <a:lstStyle/>
          <a:p>
            <a:pPr>
              <a:buClr>
                <a:schemeClr val="bg1"/>
              </a:buClr>
            </a:pPr>
            <a:r>
              <a:rPr lang="zh-CN" altLang="en-US" sz="1600" dirty="0" smtClean="0">
                <a:latin typeface="微软雅黑" pitchFamily="34" charset="-122"/>
                <a:ea typeface="微软雅黑" pitchFamily="34" charset="-122"/>
              </a:rPr>
              <a:t>由于数据库版本不一致，</a:t>
            </a:r>
            <a:r>
              <a:rPr lang="en-US" altLang="zh-CN" sz="1600" dirty="0" smtClean="0">
                <a:latin typeface="微软雅黑" pitchFamily="34" charset="-122"/>
                <a:ea typeface="微软雅黑" pitchFamily="34" charset="-122"/>
              </a:rPr>
              <a:t>EDW</a:t>
            </a:r>
            <a:r>
              <a:rPr lang="zh-CN" altLang="en-US" sz="1600" dirty="0" smtClean="0">
                <a:latin typeface="微软雅黑" pitchFamily="34" charset="-122"/>
                <a:ea typeface="微软雅黑" pitchFamily="34" charset="-122"/>
              </a:rPr>
              <a:t>系统双活架构已经失效，灾难故障恢复方面没有保障，此外，两个不同版本的数据库对程序和数据同步对于开发和运维是巨大的挑战</a:t>
            </a:r>
            <a:endParaRPr lang="en-US" sz="1600" dirty="0">
              <a:latin typeface="微软雅黑" pitchFamily="34" charset="-122"/>
              <a:ea typeface="微软雅黑" pitchFamily="34" charset="-122"/>
            </a:endParaRPr>
          </a:p>
        </p:txBody>
      </p:sp>
      <p:sp>
        <p:nvSpPr>
          <p:cNvPr id="13" name="Rectangle 63"/>
          <p:cNvSpPr/>
          <p:nvPr/>
        </p:nvSpPr>
        <p:spPr>
          <a:xfrm>
            <a:off x="3328805" y="3090460"/>
            <a:ext cx="5363374" cy="830997"/>
          </a:xfrm>
          <a:prstGeom prst="rect">
            <a:avLst/>
          </a:prstGeom>
        </p:spPr>
        <p:txBody>
          <a:bodyPr wrap="square">
            <a:spAutoFit/>
          </a:bodyPr>
          <a:lstStyle/>
          <a:p>
            <a:pPr lvl="0">
              <a:buClr>
                <a:schemeClr val="bg1"/>
              </a:buClr>
            </a:pPr>
            <a:r>
              <a:rPr lang="zh-CN" altLang="en-US" sz="1600" dirty="0" smtClean="0">
                <a:latin typeface="微软雅黑" pitchFamily="34" charset="-122"/>
                <a:ea typeface="微软雅黑" pitchFamily="34" charset="-122"/>
              </a:rPr>
              <a:t>当前系统交易量较小的情况下，尚可支撑，但是一旦遇到去年高交易量（大于</a:t>
            </a:r>
            <a:r>
              <a:rPr lang="en-US" altLang="zh-CN" sz="1600" dirty="0" smtClean="0">
                <a:latin typeface="微软雅黑" pitchFamily="34" charset="-122"/>
                <a:ea typeface="微软雅黑" pitchFamily="34" charset="-122"/>
              </a:rPr>
              <a:t>8000</a:t>
            </a:r>
            <a:r>
              <a:rPr lang="zh-CN" altLang="en-US" sz="1600" dirty="0" smtClean="0">
                <a:latin typeface="微软雅黑" pitchFamily="34" charset="-122"/>
                <a:ea typeface="微软雅黑" pitchFamily="34" charset="-122"/>
              </a:rPr>
              <a:t>亿）的情况，系统性能会严重下降，开盘时间跑批作业难以完成</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878770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95874" y="2095500"/>
            <a:ext cx="3590925" cy="2817694"/>
          </a:xfrm>
        </p:spPr>
        <p:txBody>
          <a:bodyPr/>
          <a:lstStyle/>
          <a:p>
            <a:pPr lvl="5"/>
            <a:r>
              <a:rPr lang="zh-CN" altLang="en-US" dirty="0" smtClean="0">
                <a:solidFill>
                  <a:schemeClr val="tx1"/>
                </a:solidFill>
              </a:rPr>
              <a:t>现状与需求分析</a:t>
            </a:r>
            <a:endParaRPr lang="en-US" altLang="zh-CN" dirty="0">
              <a:solidFill>
                <a:schemeClr val="tx1"/>
              </a:solidFill>
            </a:endParaRPr>
          </a:p>
          <a:p>
            <a:pPr lvl="3"/>
            <a:r>
              <a:rPr lang="zh-CN" altLang="en-US" dirty="0" smtClean="0">
                <a:solidFill>
                  <a:srgbClr val="0079DB"/>
                </a:solidFill>
              </a:rPr>
              <a:t>升级平台方案建议</a:t>
            </a:r>
            <a:endParaRPr lang="en-US" altLang="zh-CN" dirty="0" smtClean="0">
              <a:solidFill>
                <a:srgbClr val="0079DB"/>
              </a:solidFill>
            </a:endParaRPr>
          </a:p>
          <a:p>
            <a:pPr lvl="3"/>
            <a:r>
              <a:rPr lang="zh-CN" altLang="en-US" dirty="0" smtClean="0"/>
              <a:t>备份系统现状</a:t>
            </a:r>
            <a:endParaRPr lang="en-US" altLang="zh-CN" dirty="0" smtClean="0">
              <a:solidFill>
                <a:srgbClr val="0079DB"/>
              </a:solidFill>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392324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idx="1"/>
            <p:extLst>
              <p:ext uri="{D42A27DB-BD31-4B8C-83A1-F6EECF244321}">
                <p14:modId xmlns:p14="http://schemas.microsoft.com/office/powerpoint/2010/main" val="2626247682"/>
              </p:ext>
            </p:extLst>
          </p:nvPr>
        </p:nvGraphicFramePr>
        <p:xfrm>
          <a:off x="457200" y="1487484"/>
          <a:ext cx="8345608" cy="3593935"/>
        </p:xfrm>
        <a:graphic>
          <a:graphicData uri="http://schemas.openxmlformats.org/drawingml/2006/table">
            <a:tbl>
              <a:tblPr firstRow="1" bandRow="1">
                <a:tableStyleId>{5C22544A-7EE6-4342-B048-85BDC9FD1C3A}</a:tableStyleId>
              </a:tblPr>
              <a:tblGrid>
                <a:gridCol w="2086402"/>
                <a:gridCol w="2086402"/>
                <a:gridCol w="2086402"/>
                <a:gridCol w="2086402"/>
              </a:tblGrid>
              <a:tr h="590771">
                <a:tc>
                  <a:txBody>
                    <a:bodyPr/>
                    <a:lstStyle/>
                    <a:p>
                      <a:pPr algn="ctr"/>
                      <a:r>
                        <a:rPr lang="zh-CN" altLang="en-US" dirty="0" smtClean="0"/>
                        <a:t>配置</a:t>
                      </a:r>
                      <a:endParaRPr lang="zh-CN" altLang="en-US" dirty="0"/>
                    </a:p>
                  </a:txBody>
                  <a:tcPr/>
                </a:tc>
                <a:tc>
                  <a:txBody>
                    <a:bodyPr/>
                    <a:lstStyle/>
                    <a:p>
                      <a:pPr algn="ctr"/>
                      <a:r>
                        <a:rPr lang="en-US" altLang="zh-CN" dirty="0" smtClean="0"/>
                        <a:t>6N2800</a:t>
                      </a:r>
                    </a:p>
                    <a:p>
                      <a:pPr algn="ctr"/>
                      <a:r>
                        <a:rPr lang="zh-CN" altLang="en-US" dirty="0" smtClean="0"/>
                        <a:t>（方案一）</a:t>
                      </a:r>
                      <a:endParaRPr lang="zh-CN" altLang="en-US" dirty="0"/>
                    </a:p>
                  </a:txBody>
                  <a:tcPr/>
                </a:tc>
                <a:tc>
                  <a:txBody>
                    <a:bodyPr/>
                    <a:lstStyle/>
                    <a:p>
                      <a:pPr algn="ctr"/>
                      <a:r>
                        <a:rPr lang="en-US" altLang="zh-CN" dirty="0" smtClean="0"/>
                        <a:t>3+2</a:t>
                      </a:r>
                      <a:r>
                        <a:rPr lang="en-US" altLang="zh-CN" baseline="0" dirty="0" smtClean="0"/>
                        <a:t> 6800C</a:t>
                      </a:r>
                    </a:p>
                    <a:p>
                      <a:pPr algn="ctr"/>
                      <a:r>
                        <a:rPr lang="en-US" altLang="zh-CN" baseline="0" dirty="0" smtClean="0"/>
                        <a:t>(</a:t>
                      </a:r>
                      <a:r>
                        <a:rPr lang="zh-CN" altLang="en-US" baseline="0" dirty="0" smtClean="0"/>
                        <a:t>方案二）</a:t>
                      </a:r>
                      <a:endParaRPr lang="zh-CN" altLang="en-US" dirty="0"/>
                    </a:p>
                  </a:txBody>
                  <a:tcPr/>
                </a:tc>
                <a:tc>
                  <a:txBody>
                    <a:bodyPr/>
                    <a:lstStyle/>
                    <a:p>
                      <a:pPr algn="ctr"/>
                      <a:r>
                        <a:rPr lang="en-US" altLang="zh-CN" dirty="0" smtClean="0"/>
                        <a:t>3+2 6800H</a:t>
                      </a:r>
                    </a:p>
                    <a:p>
                      <a:pPr algn="ctr"/>
                      <a:r>
                        <a:rPr lang="zh-CN" altLang="en-US" dirty="0" smtClean="0"/>
                        <a:t>（方案三）</a:t>
                      </a:r>
                      <a:endParaRPr lang="zh-CN" altLang="en-US" dirty="0"/>
                    </a:p>
                  </a:txBody>
                  <a:tcPr/>
                </a:tc>
              </a:tr>
              <a:tr h="590771">
                <a:tc>
                  <a:txBody>
                    <a:bodyPr/>
                    <a:lstStyle/>
                    <a:p>
                      <a:r>
                        <a:rPr lang="zh-CN" altLang="en-US" dirty="0" smtClean="0"/>
                        <a:t>内存</a:t>
                      </a:r>
                      <a:endParaRPr lang="zh-CN" altLang="en-US" dirty="0"/>
                    </a:p>
                  </a:txBody>
                  <a:tcPr/>
                </a:tc>
                <a:tc>
                  <a:txBody>
                    <a:bodyPr/>
                    <a:lstStyle/>
                    <a:p>
                      <a:r>
                        <a:rPr lang="en-US" altLang="zh-CN" dirty="0" smtClean="0"/>
                        <a:t>1536G</a:t>
                      </a:r>
                      <a:endParaRPr lang="zh-CN" altLang="en-US" dirty="0"/>
                    </a:p>
                  </a:txBody>
                  <a:tcPr/>
                </a:tc>
                <a:tc>
                  <a:txBody>
                    <a:bodyPr/>
                    <a:lstStyle/>
                    <a:p>
                      <a:r>
                        <a:rPr lang="en-US" altLang="zh-CN" dirty="0" smtClean="0"/>
                        <a:t>1536G</a:t>
                      </a:r>
                      <a:endParaRPr lang="zh-CN" altLang="en-US" dirty="0"/>
                    </a:p>
                  </a:txBody>
                  <a:tcPr/>
                </a:tc>
                <a:tc>
                  <a:txBody>
                    <a:bodyPr/>
                    <a:lstStyle/>
                    <a:p>
                      <a:r>
                        <a:rPr lang="en-US" altLang="zh-CN" dirty="0" smtClean="0"/>
                        <a:t>1536G</a:t>
                      </a:r>
                      <a:endParaRPr lang="zh-CN" altLang="en-US" dirty="0"/>
                    </a:p>
                  </a:txBody>
                  <a:tcPr/>
                </a:tc>
              </a:tr>
              <a:tr h="590771">
                <a:tc>
                  <a:txBody>
                    <a:bodyPr/>
                    <a:lstStyle/>
                    <a:p>
                      <a:r>
                        <a:rPr lang="en-US" altLang="zh-CN" dirty="0" smtClean="0"/>
                        <a:t>CPU</a:t>
                      </a:r>
                      <a:r>
                        <a:rPr lang="zh-CN" altLang="en-US" dirty="0" smtClean="0"/>
                        <a:t>核数</a:t>
                      </a:r>
                      <a:endParaRPr lang="zh-CN" altLang="en-US" dirty="0"/>
                    </a:p>
                  </a:txBody>
                  <a:tcPr/>
                </a:tc>
                <a:tc>
                  <a:txBody>
                    <a:bodyPr/>
                    <a:lstStyle/>
                    <a:p>
                      <a:r>
                        <a:rPr lang="en-US" altLang="zh-CN" dirty="0" smtClean="0"/>
                        <a:t>168</a:t>
                      </a:r>
                      <a:endParaRPr lang="zh-CN" altLang="en-US" dirty="0"/>
                    </a:p>
                  </a:txBody>
                  <a:tcPr/>
                </a:tc>
                <a:tc>
                  <a:txBody>
                    <a:bodyPr/>
                    <a:lstStyle/>
                    <a:p>
                      <a:r>
                        <a:rPr lang="en-US" altLang="zh-CN" dirty="0" smtClean="0"/>
                        <a:t>36</a:t>
                      </a:r>
                      <a:endParaRPr lang="zh-CN" altLang="en-US" dirty="0"/>
                    </a:p>
                  </a:txBody>
                  <a:tcPr/>
                </a:tc>
                <a:tc>
                  <a:txBody>
                    <a:bodyPr/>
                    <a:lstStyle/>
                    <a:p>
                      <a:r>
                        <a:rPr lang="en-US" altLang="zh-CN" dirty="0" smtClean="0"/>
                        <a:t>84</a:t>
                      </a:r>
                      <a:endParaRPr lang="zh-CN" altLang="en-US" dirty="0"/>
                    </a:p>
                  </a:txBody>
                  <a:tcPr/>
                </a:tc>
              </a:tr>
              <a:tr h="590771">
                <a:tc>
                  <a:txBody>
                    <a:bodyPr/>
                    <a:lstStyle/>
                    <a:p>
                      <a:r>
                        <a:rPr lang="zh-CN" altLang="en-US" dirty="0" smtClean="0"/>
                        <a:t>磁盘数</a:t>
                      </a:r>
                      <a:endParaRPr lang="zh-CN" altLang="en-US" dirty="0"/>
                    </a:p>
                  </a:txBody>
                  <a:tcPr/>
                </a:tc>
                <a:tc>
                  <a:txBody>
                    <a:bodyPr/>
                    <a:lstStyle/>
                    <a:p>
                      <a:r>
                        <a:rPr lang="en-US" altLang="zh-CN" dirty="0" smtClean="0"/>
                        <a:t>240</a:t>
                      </a:r>
                      <a:endParaRPr lang="zh-CN" altLang="en-US" dirty="0"/>
                    </a:p>
                  </a:txBody>
                  <a:tcPr/>
                </a:tc>
                <a:tc>
                  <a:txBody>
                    <a:bodyPr/>
                    <a:lstStyle/>
                    <a:p>
                      <a:r>
                        <a:rPr lang="en-US" altLang="zh-CN" dirty="0" smtClean="0"/>
                        <a:t>504</a:t>
                      </a:r>
                      <a:endParaRPr lang="zh-CN" altLang="en-US" dirty="0"/>
                    </a:p>
                  </a:txBody>
                  <a:tcPr/>
                </a:tc>
                <a:tc>
                  <a:txBody>
                    <a:bodyPr/>
                    <a:lstStyle/>
                    <a:p>
                      <a:r>
                        <a:rPr lang="en-US" altLang="zh-CN" dirty="0" smtClean="0"/>
                        <a:t>552</a:t>
                      </a:r>
                      <a:endParaRPr lang="zh-CN" altLang="en-US" dirty="0"/>
                    </a:p>
                  </a:txBody>
                  <a:tcPr/>
                </a:tc>
              </a:tr>
              <a:tr h="590771">
                <a:tc>
                  <a:txBody>
                    <a:bodyPr/>
                    <a:lstStyle/>
                    <a:p>
                      <a:r>
                        <a:rPr lang="en-US" altLang="zh-CN" dirty="0" err="1" smtClean="0"/>
                        <a:t>TPerf</a:t>
                      </a:r>
                      <a:endParaRPr lang="zh-CN" altLang="en-US" dirty="0"/>
                    </a:p>
                  </a:txBody>
                  <a:tcPr/>
                </a:tc>
                <a:tc>
                  <a:txBody>
                    <a:bodyPr/>
                    <a:lstStyle/>
                    <a:p>
                      <a:endParaRPr lang="zh-CN" altLang="en-US" dirty="0"/>
                    </a:p>
                  </a:txBody>
                  <a:tcPr/>
                </a:tc>
                <a:tc>
                  <a:txBody>
                    <a:bodyPr/>
                    <a:lstStyle/>
                    <a:p>
                      <a:r>
                        <a:rPr lang="en-US" altLang="zh-CN" dirty="0" smtClean="0"/>
                        <a:t>369.8</a:t>
                      </a:r>
                      <a:endParaRPr lang="zh-CN" altLang="en-US" dirty="0"/>
                    </a:p>
                  </a:txBody>
                  <a:tcPr/>
                </a:tc>
                <a:tc>
                  <a:txBody>
                    <a:bodyPr/>
                    <a:lstStyle/>
                    <a:p>
                      <a:r>
                        <a:rPr lang="en-US" altLang="zh-CN" dirty="0" smtClean="0"/>
                        <a:t>881.7</a:t>
                      </a:r>
                      <a:endParaRPr lang="zh-CN" altLang="en-US" dirty="0"/>
                    </a:p>
                  </a:txBody>
                  <a:tcPr/>
                </a:tc>
              </a:tr>
              <a:tr h="590771">
                <a:tc>
                  <a:txBody>
                    <a:bodyPr/>
                    <a:lstStyle/>
                    <a:p>
                      <a:r>
                        <a:rPr lang="zh-CN" altLang="en-US" dirty="0" smtClean="0"/>
                        <a:t>用户空间</a:t>
                      </a:r>
                      <a:endParaRPr lang="zh-CN" altLang="en-US" dirty="0"/>
                    </a:p>
                  </a:txBody>
                  <a:tcPr/>
                </a:tc>
                <a:tc>
                  <a:txBody>
                    <a:bodyPr/>
                    <a:lstStyle/>
                    <a:p>
                      <a:r>
                        <a:rPr lang="en-US" altLang="zh-CN" dirty="0" smtClean="0"/>
                        <a:t>87T</a:t>
                      </a:r>
                      <a:endParaRPr lang="zh-CN" altLang="en-US" dirty="0"/>
                    </a:p>
                  </a:txBody>
                  <a:tcPr/>
                </a:tc>
                <a:tc>
                  <a:txBody>
                    <a:bodyPr/>
                    <a:lstStyle/>
                    <a:p>
                      <a:r>
                        <a:rPr lang="en-US" altLang="zh-CN" dirty="0" smtClean="0"/>
                        <a:t>88T</a:t>
                      </a:r>
                      <a:endParaRPr lang="zh-CN" altLang="en-US" dirty="0"/>
                    </a:p>
                  </a:txBody>
                  <a:tcPr/>
                </a:tc>
                <a:tc>
                  <a:txBody>
                    <a:bodyPr/>
                    <a:lstStyle/>
                    <a:p>
                      <a:r>
                        <a:rPr lang="en-US" altLang="zh-CN" dirty="0" smtClean="0"/>
                        <a:t>111T</a:t>
                      </a:r>
                      <a:endParaRPr lang="zh-CN" altLang="en-US" dirty="0"/>
                    </a:p>
                  </a:txBody>
                  <a:tcPr/>
                </a:tc>
              </a:tr>
            </a:tbl>
          </a:graphicData>
        </a:graphic>
      </p:graphicFrame>
      <p:sp>
        <p:nvSpPr>
          <p:cNvPr id="6" name="标题 5"/>
          <p:cNvSpPr>
            <a:spLocks noGrp="1"/>
          </p:cNvSpPr>
          <p:nvPr>
            <p:ph type="title"/>
          </p:nvPr>
        </p:nvSpPr>
        <p:spPr/>
        <p:txBody>
          <a:bodyPr/>
          <a:lstStyle/>
          <a:p>
            <a:r>
              <a:rPr lang="zh-CN" altLang="en-US" dirty="0" smtClean="0"/>
              <a:t>建议方案</a:t>
            </a:r>
            <a:endParaRPr lang="zh-CN" altLang="en-US" dirty="0"/>
          </a:p>
        </p:txBody>
      </p:sp>
      <p:sp>
        <p:nvSpPr>
          <p:cNvPr id="9" name="文本占位符 8"/>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18988285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方案</a:t>
            </a:r>
            <a:r>
              <a:rPr lang="en-US" altLang="zh-CN" dirty="0" smtClean="0"/>
              <a:t>IO</a:t>
            </a:r>
            <a:r>
              <a:rPr lang="zh-CN" altLang="en-US" dirty="0" smtClean="0"/>
              <a:t>能力比较</a:t>
            </a:r>
            <a:endParaRPr lang="zh-CN" altLang="en-US" dirty="0"/>
          </a:p>
        </p:txBody>
      </p:sp>
      <p:sp>
        <p:nvSpPr>
          <p:cNvPr id="5" name="文本占位符 4"/>
          <p:cNvSpPr>
            <a:spLocks noGrp="1"/>
          </p:cNvSpPr>
          <p:nvPr>
            <p:ph type="body" sz="quarter" idx="15"/>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57200" y="1006593"/>
            <a:ext cx="8165815" cy="4466159"/>
          </a:xfrm>
          <a:prstGeom prst="rect">
            <a:avLst/>
          </a:prstGeom>
        </p:spPr>
      </p:pic>
      <p:sp>
        <p:nvSpPr>
          <p:cNvPr id="7" name="文本框 6"/>
          <p:cNvSpPr txBox="1"/>
          <p:nvPr/>
        </p:nvSpPr>
        <p:spPr>
          <a:xfrm>
            <a:off x="649027" y="5697415"/>
            <a:ext cx="7845946" cy="618631"/>
          </a:xfrm>
          <a:prstGeom prst="rect">
            <a:avLst/>
          </a:prstGeom>
          <a:noFill/>
        </p:spPr>
        <p:txBody>
          <a:bodyPr wrap="square" rtlCol="0">
            <a:spAutoFit/>
          </a:bodyPr>
          <a:lstStyle/>
          <a:p>
            <a:pPr>
              <a:lnSpc>
                <a:spcPct val="95000"/>
              </a:lnSpc>
              <a:spcBef>
                <a:spcPts val="400"/>
              </a:spcBef>
            </a:pPr>
            <a:r>
              <a:rPr lang="en-US" altLang="zh-CN" dirty="0" smtClean="0">
                <a:solidFill>
                  <a:srgbClr val="FF0000"/>
                </a:solidFill>
              </a:rPr>
              <a:t>6800</a:t>
            </a:r>
            <a:r>
              <a:rPr lang="zh-CN" altLang="en-US" dirty="0" smtClean="0">
                <a:solidFill>
                  <a:srgbClr val="FF0000"/>
                </a:solidFill>
              </a:rPr>
              <a:t>平台较</a:t>
            </a:r>
            <a:r>
              <a:rPr lang="en-US" altLang="zh-CN" dirty="0" smtClean="0">
                <a:solidFill>
                  <a:srgbClr val="FF0000"/>
                </a:solidFill>
              </a:rPr>
              <a:t>2800</a:t>
            </a:r>
            <a:r>
              <a:rPr lang="zh-CN" altLang="en-US" dirty="0" smtClean="0">
                <a:solidFill>
                  <a:srgbClr val="FF0000"/>
                </a:solidFill>
              </a:rPr>
              <a:t>平台在</a:t>
            </a:r>
            <a:r>
              <a:rPr lang="en-US" altLang="zh-CN" dirty="0" smtClean="0">
                <a:solidFill>
                  <a:srgbClr val="FF0000"/>
                </a:solidFill>
              </a:rPr>
              <a:t>IO</a:t>
            </a:r>
            <a:r>
              <a:rPr lang="zh-CN" altLang="en-US" dirty="0" smtClean="0">
                <a:solidFill>
                  <a:srgbClr val="FF0000"/>
                </a:solidFill>
              </a:rPr>
              <a:t>方面有大幅度提升</a:t>
            </a:r>
            <a:r>
              <a:rPr lang="en-US" altLang="zh-CN" dirty="0" smtClean="0">
                <a:solidFill>
                  <a:srgbClr val="FF0000"/>
                </a:solidFill>
              </a:rPr>
              <a:t>,3+2N6800C</a:t>
            </a:r>
            <a:r>
              <a:rPr lang="zh-CN" altLang="en-US" dirty="0" smtClean="0">
                <a:solidFill>
                  <a:srgbClr val="FF0000"/>
                </a:solidFill>
              </a:rPr>
              <a:t>是</a:t>
            </a:r>
            <a:r>
              <a:rPr lang="en-US" altLang="zh-CN" dirty="0" smtClean="0">
                <a:solidFill>
                  <a:srgbClr val="FF0000"/>
                </a:solidFill>
              </a:rPr>
              <a:t>6N2800</a:t>
            </a:r>
            <a:r>
              <a:rPr lang="zh-CN" altLang="en-US" dirty="0" smtClean="0">
                <a:solidFill>
                  <a:srgbClr val="FF0000"/>
                </a:solidFill>
              </a:rPr>
              <a:t>的</a:t>
            </a:r>
            <a:r>
              <a:rPr lang="en-US" altLang="zh-CN" dirty="0" smtClean="0">
                <a:solidFill>
                  <a:srgbClr val="FF0000"/>
                </a:solidFill>
              </a:rPr>
              <a:t>1.31-2.11</a:t>
            </a:r>
            <a:r>
              <a:rPr lang="zh-CN" altLang="en-US" dirty="0" smtClean="0">
                <a:solidFill>
                  <a:srgbClr val="FF0000"/>
                </a:solidFill>
              </a:rPr>
              <a:t>倍，</a:t>
            </a:r>
            <a:r>
              <a:rPr lang="en-US" altLang="zh-CN" dirty="0" smtClean="0">
                <a:solidFill>
                  <a:srgbClr val="FF0000"/>
                </a:solidFill>
              </a:rPr>
              <a:t>3+2N6800H</a:t>
            </a:r>
            <a:r>
              <a:rPr lang="zh-CN" altLang="en-US" dirty="0" smtClean="0">
                <a:solidFill>
                  <a:srgbClr val="FF0000"/>
                </a:solidFill>
              </a:rPr>
              <a:t>为</a:t>
            </a:r>
            <a:r>
              <a:rPr lang="en-US" altLang="zh-CN" dirty="0" smtClean="0">
                <a:solidFill>
                  <a:srgbClr val="FF0000"/>
                </a:solidFill>
              </a:rPr>
              <a:t>6N2800</a:t>
            </a:r>
            <a:r>
              <a:rPr lang="zh-CN" altLang="en-US" dirty="0">
                <a:solidFill>
                  <a:srgbClr val="FF0000"/>
                </a:solidFill>
              </a:rPr>
              <a:t>的</a:t>
            </a:r>
            <a:r>
              <a:rPr lang="en-US" altLang="zh-CN" dirty="0" smtClean="0">
                <a:solidFill>
                  <a:srgbClr val="FF0000"/>
                </a:solidFill>
              </a:rPr>
              <a:t>2.08-13.54</a:t>
            </a:r>
            <a:r>
              <a:rPr lang="zh-CN" altLang="en-US" dirty="0" smtClean="0">
                <a:solidFill>
                  <a:srgbClr val="FF0000"/>
                </a:solidFill>
              </a:rPr>
              <a:t>倍</a:t>
            </a:r>
          </a:p>
        </p:txBody>
      </p:sp>
    </p:spTree>
    <p:extLst>
      <p:ext uri="{BB962C8B-B14F-4D97-AF65-F5344CB8AC3E}">
        <p14:creationId xmlns:p14="http://schemas.microsoft.com/office/powerpoint/2010/main" val="269089506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95874" y="2095500"/>
            <a:ext cx="3590925" cy="2817694"/>
          </a:xfrm>
        </p:spPr>
        <p:txBody>
          <a:bodyPr/>
          <a:lstStyle/>
          <a:p>
            <a:pPr lvl="5"/>
            <a:r>
              <a:rPr lang="zh-CN" altLang="en-US" dirty="0" smtClean="0">
                <a:solidFill>
                  <a:schemeClr val="tx1"/>
                </a:solidFill>
              </a:rPr>
              <a:t>现状与需求分析</a:t>
            </a:r>
            <a:endParaRPr lang="en-US" altLang="zh-CN" dirty="0">
              <a:solidFill>
                <a:schemeClr val="tx1"/>
              </a:solidFill>
            </a:endParaRPr>
          </a:p>
          <a:p>
            <a:pPr lvl="3"/>
            <a:r>
              <a:rPr lang="zh-CN" altLang="en-US" dirty="0" smtClean="0"/>
              <a:t>升级平台方案建议</a:t>
            </a:r>
            <a:endParaRPr lang="en-US" altLang="zh-CN" dirty="0" smtClean="0"/>
          </a:p>
          <a:p>
            <a:pPr lvl="3"/>
            <a:r>
              <a:rPr lang="zh-CN" altLang="en-US" dirty="0" smtClean="0">
                <a:solidFill>
                  <a:srgbClr val="0079DB"/>
                </a:solidFill>
              </a:rPr>
              <a:t>备份系统现状</a:t>
            </a:r>
            <a:endParaRPr lang="en-US" altLang="zh-CN" dirty="0">
              <a:solidFill>
                <a:srgbClr val="0079DB"/>
              </a:solidFill>
            </a:endParaRPr>
          </a:p>
          <a:p>
            <a:pPr lvl="3"/>
            <a:endParaRPr lang="en-US" altLang="zh-CN" dirty="0" smtClean="0">
              <a:solidFill>
                <a:srgbClr val="0079DB"/>
              </a:solidFill>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15</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11195782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5"/>
          </p:nvPr>
        </p:nvSpPr>
        <p:spPr/>
        <p:txBody>
          <a:bodyPr/>
          <a:lstStyle/>
          <a:p>
            <a:endParaRPr lang="zh-CN" altLang="en-US"/>
          </a:p>
        </p:txBody>
      </p:sp>
      <p:sp>
        <p:nvSpPr>
          <p:cNvPr id="41" name="Rectangle 2"/>
          <p:cNvSpPr>
            <a:spLocks noGrp="1" noChangeArrowheads="1"/>
          </p:cNvSpPr>
          <p:nvPr>
            <p:ph type="title"/>
          </p:nvPr>
        </p:nvSpPr>
        <p:spPr>
          <a:xfrm>
            <a:off x="486789" y="401785"/>
            <a:ext cx="8534400" cy="1143000"/>
          </a:xfrm>
          <a:noFill/>
        </p:spPr>
        <p:txBody>
          <a:bodyPr/>
          <a:lstStyle/>
          <a:p>
            <a:r>
              <a:rPr lang="en-US" altLang="en-US" dirty="0" smtClean="0">
                <a:solidFill>
                  <a:srgbClr val="373F8B"/>
                </a:solidFill>
              </a:rPr>
              <a:t>SSE (</a:t>
            </a:r>
            <a:r>
              <a:rPr lang="zh-CN" altLang="en-US" dirty="0" smtClean="0">
                <a:solidFill>
                  <a:srgbClr val="373F8B"/>
                </a:solidFill>
              </a:rPr>
              <a:t>主系统</a:t>
            </a:r>
            <a:r>
              <a:rPr lang="en-US" altLang="en-US" dirty="0" smtClean="0">
                <a:solidFill>
                  <a:srgbClr val="373F8B"/>
                </a:solidFill>
              </a:rPr>
              <a:t>)</a:t>
            </a:r>
            <a:br>
              <a:rPr lang="en-US" altLang="en-US" dirty="0" smtClean="0">
                <a:solidFill>
                  <a:srgbClr val="373F8B"/>
                </a:solidFill>
              </a:rPr>
            </a:br>
            <a:r>
              <a:rPr lang="en-US" altLang="en-US" dirty="0" smtClean="0">
                <a:solidFill>
                  <a:srgbClr val="373F8B"/>
                </a:solidFill>
              </a:rPr>
              <a:t>6n2800</a:t>
            </a:r>
            <a:br>
              <a:rPr lang="en-US" altLang="en-US" dirty="0" smtClean="0">
                <a:solidFill>
                  <a:srgbClr val="373F8B"/>
                </a:solidFill>
              </a:rPr>
            </a:br>
            <a:r>
              <a:rPr lang="en-US" altLang="en-US" sz="2400" dirty="0" err="1" smtClean="0">
                <a:solidFill>
                  <a:srgbClr val="373F8B"/>
                </a:solidFill>
              </a:rPr>
              <a:t>NetVault</a:t>
            </a:r>
            <a:r>
              <a:rPr lang="en-US" altLang="en-US" sz="2400" dirty="0" smtClean="0">
                <a:solidFill>
                  <a:srgbClr val="373F8B"/>
                </a:solidFill>
              </a:rPr>
              <a:t> 8.6</a:t>
            </a:r>
            <a:r>
              <a:rPr lang="en-US" altLang="en-US" dirty="0" smtClean="0">
                <a:solidFill>
                  <a:srgbClr val="373F8B"/>
                </a:solidFill>
              </a:rPr>
              <a:t>.3</a:t>
            </a:r>
            <a:endParaRPr lang="en-US" altLang="en-US" sz="2400" dirty="0" smtClean="0">
              <a:solidFill>
                <a:srgbClr val="373F8B"/>
              </a:solidFill>
            </a:endParaRPr>
          </a:p>
        </p:txBody>
      </p:sp>
      <p:sp>
        <p:nvSpPr>
          <p:cNvPr id="42" name="Text Box 4"/>
          <p:cNvSpPr txBox="1">
            <a:spLocks noChangeArrowheads="1"/>
          </p:cNvSpPr>
          <p:nvPr/>
        </p:nvSpPr>
        <p:spPr bwMode="auto">
          <a:xfrm>
            <a:off x="5646164" y="157812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43" name="Line 56"/>
          <p:cNvSpPr>
            <a:spLocks noChangeShapeType="1"/>
          </p:cNvSpPr>
          <p:nvPr/>
        </p:nvSpPr>
        <p:spPr bwMode="auto">
          <a:xfrm flipV="1">
            <a:off x="375664" y="162733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44" name="Line 125"/>
          <p:cNvSpPr>
            <a:spLocks noChangeShapeType="1"/>
          </p:cNvSpPr>
          <p:nvPr/>
        </p:nvSpPr>
        <p:spPr bwMode="auto">
          <a:xfrm flipH="1">
            <a:off x="396301" y="164003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45" name="Line 159"/>
          <p:cNvSpPr>
            <a:spLocks noChangeShapeType="1"/>
          </p:cNvSpPr>
          <p:nvPr/>
        </p:nvSpPr>
        <p:spPr bwMode="auto">
          <a:xfrm>
            <a:off x="6759001" y="164162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46" name="Text Box 35"/>
          <p:cNvSpPr txBox="1">
            <a:spLocks noChangeArrowheads="1"/>
          </p:cNvSpPr>
          <p:nvPr/>
        </p:nvSpPr>
        <p:spPr bwMode="auto">
          <a:xfrm>
            <a:off x="486789" y="311323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a:latin typeface="Arial" panose="020B0604020202020204" pitchFamily="34" charset="0"/>
              </a:rPr>
              <a:t>6n * 2800</a:t>
            </a:r>
          </a:p>
          <a:p>
            <a:pPr algn="ctr" eaLnBrk="1" hangingPunct="1">
              <a:spcBef>
                <a:spcPct val="0"/>
              </a:spcBef>
              <a:buFontTx/>
              <a:buNone/>
            </a:pPr>
            <a:r>
              <a:rPr lang="en-GB" altLang="en-US" sz="1200">
                <a:latin typeface="Arial" panose="020B0604020202020204" pitchFamily="34" charset="0"/>
              </a:rPr>
              <a:t>6 Nodes</a:t>
            </a:r>
          </a:p>
        </p:txBody>
      </p:sp>
      <p:pic>
        <p:nvPicPr>
          <p:cNvPr id="47"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589" y="288463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7051" y="381808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ectangle 3"/>
          <p:cNvSpPr>
            <a:spLocks noChangeArrowheads="1"/>
          </p:cNvSpPr>
          <p:nvPr/>
        </p:nvSpPr>
        <p:spPr bwMode="auto">
          <a:xfrm>
            <a:off x="6077964" y="253856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0" name="Rectangle 5"/>
          <p:cNvSpPr>
            <a:spLocks noChangeArrowheads="1"/>
          </p:cNvSpPr>
          <p:nvPr/>
        </p:nvSpPr>
        <p:spPr bwMode="auto">
          <a:xfrm>
            <a:off x="6614539" y="464199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1" name="Line 6"/>
          <p:cNvSpPr>
            <a:spLocks noChangeShapeType="1"/>
          </p:cNvSpPr>
          <p:nvPr/>
        </p:nvSpPr>
        <p:spPr bwMode="auto">
          <a:xfrm>
            <a:off x="6752651" y="496902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52" name="Oval 7"/>
          <p:cNvSpPr>
            <a:spLocks noChangeArrowheads="1"/>
          </p:cNvSpPr>
          <p:nvPr/>
        </p:nvSpPr>
        <p:spPr bwMode="auto">
          <a:xfrm>
            <a:off x="6635176" y="466422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3" name="Oval 8"/>
          <p:cNvSpPr>
            <a:spLocks noChangeArrowheads="1"/>
          </p:cNvSpPr>
          <p:nvPr/>
        </p:nvSpPr>
        <p:spPr bwMode="auto">
          <a:xfrm>
            <a:off x="6933626" y="466581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4" name="Text Box 9"/>
          <p:cNvSpPr txBox="1">
            <a:spLocks noChangeArrowheads="1"/>
          </p:cNvSpPr>
          <p:nvPr/>
        </p:nvSpPr>
        <p:spPr bwMode="auto">
          <a:xfrm>
            <a:off x="6354189" y="498331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55" name="Rectangle 10"/>
          <p:cNvSpPr>
            <a:spLocks noChangeArrowheads="1"/>
          </p:cNvSpPr>
          <p:nvPr/>
        </p:nvSpPr>
        <p:spPr bwMode="auto">
          <a:xfrm>
            <a:off x="6639939" y="389269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6" name="Line 11"/>
          <p:cNvSpPr>
            <a:spLocks noChangeShapeType="1"/>
          </p:cNvSpPr>
          <p:nvPr/>
        </p:nvSpPr>
        <p:spPr bwMode="auto">
          <a:xfrm>
            <a:off x="6778051" y="421972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57" name="Oval 12"/>
          <p:cNvSpPr>
            <a:spLocks noChangeArrowheads="1"/>
          </p:cNvSpPr>
          <p:nvPr/>
        </p:nvSpPr>
        <p:spPr bwMode="auto">
          <a:xfrm>
            <a:off x="6660576" y="391492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8" name="Oval 13"/>
          <p:cNvSpPr>
            <a:spLocks noChangeArrowheads="1"/>
          </p:cNvSpPr>
          <p:nvPr/>
        </p:nvSpPr>
        <p:spPr bwMode="auto">
          <a:xfrm>
            <a:off x="6959026" y="391651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59" name="Line 14"/>
          <p:cNvSpPr>
            <a:spLocks noChangeShapeType="1"/>
          </p:cNvSpPr>
          <p:nvPr/>
        </p:nvSpPr>
        <p:spPr bwMode="auto">
          <a:xfrm>
            <a:off x="6914576" y="428957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 name="Text Box 15"/>
          <p:cNvSpPr txBox="1">
            <a:spLocks noChangeArrowheads="1"/>
          </p:cNvSpPr>
          <p:nvPr/>
        </p:nvSpPr>
        <p:spPr bwMode="auto">
          <a:xfrm>
            <a:off x="6374826" y="370854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61" name="Text Box 16"/>
          <p:cNvSpPr txBox="1">
            <a:spLocks noChangeArrowheads="1"/>
          </p:cNvSpPr>
          <p:nvPr/>
        </p:nvSpPr>
        <p:spPr bwMode="auto">
          <a:xfrm>
            <a:off x="6136701" y="271636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62" name="Text Box 37"/>
          <p:cNvSpPr txBox="1">
            <a:spLocks noChangeArrowheads="1"/>
          </p:cNvSpPr>
          <p:nvPr/>
        </p:nvSpPr>
        <p:spPr bwMode="auto">
          <a:xfrm>
            <a:off x="478851" y="2868760"/>
            <a:ext cx="8493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A</a:t>
            </a:r>
          </a:p>
        </p:txBody>
      </p:sp>
      <p:sp>
        <p:nvSpPr>
          <p:cNvPr id="63" name="Line 7"/>
          <p:cNvSpPr>
            <a:spLocks noChangeShapeType="1"/>
          </p:cNvSpPr>
          <p:nvPr/>
        </p:nvSpPr>
        <p:spPr bwMode="auto">
          <a:xfrm flipH="1">
            <a:off x="4379339" y="164162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64" name="Text Box 178"/>
          <p:cNvSpPr txBox="1">
            <a:spLocks noChangeArrowheads="1"/>
          </p:cNvSpPr>
          <p:nvPr/>
        </p:nvSpPr>
        <p:spPr bwMode="auto">
          <a:xfrm>
            <a:off x="3768151" y="2884635"/>
            <a:ext cx="1552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65"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539" y="266238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AutoShape 184"/>
          <p:cNvCxnSpPr>
            <a:cxnSpLocks noChangeShapeType="1"/>
          </p:cNvCxnSpPr>
          <p:nvPr/>
        </p:nvCxnSpPr>
        <p:spPr bwMode="auto">
          <a:xfrm flipV="1">
            <a:off x="1898076" y="280843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AutoShape 235"/>
          <p:cNvCxnSpPr>
            <a:cxnSpLocks noChangeShapeType="1"/>
          </p:cNvCxnSpPr>
          <p:nvPr/>
        </p:nvCxnSpPr>
        <p:spPr bwMode="auto">
          <a:xfrm rot="10800000">
            <a:off x="4738114" y="279573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 Box 178"/>
          <p:cNvSpPr txBox="1">
            <a:spLocks noChangeArrowheads="1"/>
          </p:cNvSpPr>
          <p:nvPr/>
        </p:nvSpPr>
        <p:spPr bwMode="auto">
          <a:xfrm>
            <a:off x="6279576" y="190356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69"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951" y="174481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AutoShape 184"/>
          <p:cNvCxnSpPr>
            <a:cxnSpLocks noChangeShapeType="1"/>
          </p:cNvCxnSpPr>
          <p:nvPr/>
        </p:nvCxnSpPr>
        <p:spPr bwMode="auto">
          <a:xfrm flipV="1">
            <a:off x="1898076" y="275287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235"/>
          <p:cNvCxnSpPr>
            <a:cxnSpLocks noChangeShapeType="1"/>
          </p:cNvCxnSpPr>
          <p:nvPr/>
        </p:nvCxnSpPr>
        <p:spPr bwMode="auto">
          <a:xfrm rot="10800000">
            <a:off x="4768276" y="271794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 name="表格 1"/>
          <p:cNvGraphicFramePr>
            <a:graphicFrameLocks noGrp="1"/>
          </p:cNvGraphicFramePr>
          <p:nvPr>
            <p:extLst>
              <p:ext uri="{D42A27DB-BD31-4B8C-83A1-F6EECF244321}">
                <p14:modId xmlns:p14="http://schemas.microsoft.com/office/powerpoint/2010/main" val="13802367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rPr>
                        <a:t>SL500 2*LTO3 + 3*LTO5</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rPr>
                        <a:t>50+88</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392103025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45225" y="346365"/>
            <a:ext cx="8534400" cy="1143000"/>
          </a:xfrm>
          <a:noFill/>
        </p:spPr>
        <p:txBody>
          <a:bodyPr/>
          <a:lstStyle/>
          <a:p>
            <a:r>
              <a:rPr lang="en-US" altLang="en-US" dirty="0" smtClean="0">
                <a:solidFill>
                  <a:srgbClr val="373F8B"/>
                </a:solidFill>
              </a:rPr>
              <a:t>SSE (</a:t>
            </a:r>
            <a:r>
              <a:rPr lang="zh-CN" altLang="en-US" dirty="0" smtClean="0">
                <a:solidFill>
                  <a:srgbClr val="373F8B"/>
                </a:solidFill>
              </a:rPr>
              <a:t>从系统</a:t>
            </a:r>
            <a:r>
              <a:rPr lang="en-US" altLang="en-US" dirty="0" smtClean="0">
                <a:solidFill>
                  <a:srgbClr val="373F8B"/>
                </a:solidFill>
              </a:rPr>
              <a:t>)</a:t>
            </a:r>
            <a:br>
              <a:rPr lang="en-US" altLang="en-US" dirty="0" smtClean="0">
                <a:solidFill>
                  <a:srgbClr val="373F8B"/>
                </a:solidFill>
              </a:rPr>
            </a:br>
            <a:r>
              <a:rPr lang="en-US" altLang="en-US" dirty="0" smtClean="0">
                <a:solidFill>
                  <a:srgbClr val="373F8B"/>
                </a:solidFill>
              </a:rPr>
              <a:t>3+1n5555</a:t>
            </a:r>
            <a:br>
              <a:rPr lang="en-US" altLang="en-US" dirty="0" smtClean="0">
                <a:solidFill>
                  <a:srgbClr val="373F8B"/>
                </a:solidFill>
              </a:rPr>
            </a:br>
            <a:r>
              <a:rPr lang="en-US" altLang="en-US" sz="2400" dirty="0" err="1" smtClean="0">
                <a:solidFill>
                  <a:srgbClr val="373F8B"/>
                </a:solidFill>
              </a:rPr>
              <a:t>NetVault</a:t>
            </a:r>
            <a:r>
              <a:rPr lang="en-US" altLang="en-US" sz="2400" dirty="0" smtClean="0">
                <a:solidFill>
                  <a:srgbClr val="373F8B"/>
                </a:solidFill>
              </a:rPr>
              <a:t> 8.6.3</a:t>
            </a:r>
          </a:p>
        </p:txBody>
      </p:sp>
      <p:sp>
        <p:nvSpPr>
          <p:cNvPr id="7" name="Text Box 4"/>
          <p:cNvSpPr txBox="1">
            <a:spLocks noChangeArrowheads="1"/>
          </p:cNvSpPr>
          <p:nvPr/>
        </p:nvSpPr>
        <p:spPr bwMode="auto">
          <a:xfrm>
            <a:off x="5701584" y="155041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8" name="Line 56"/>
          <p:cNvSpPr>
            <a:spLocks noChangeShapeType="1"/>
          </p:cNvSpPr>
          <p:nvPr/>
        </p:nvSpPr>
        <p:spPr bwMode="auto">
          <a:xfrm flipV="1">
            <a:off x="431084" y="159962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9" name="Line 125"/>
          <p:cNvSpPr>
            <a:spLocks noChangeShapeType="1"/>
          </p:cNvSpPr>
          <p:nvPr/>
        </p:nvSpPr>
        <p:spPr bwMode="auto">
          <a:xfrm flipH="1">
            <a:off x="451721" y="161232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0" name="Line 159"/>
          <p:cNvSpPr>
            <a:spLocks noChangeShapeType="1"/>
          </p:cNvSpPr>
          <p:nvPr/>
        </p:nvSpPr>
        <p:spPr bwMode="auto">
          <a:xfrm>
            <a:off x="6814421" y="161391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1" name="Text Box 35"/>
          <p:cNvSpPr txBox="1">
            <a:spLocks noChangeArrowheads="1"/>
          </p:cNvSpPr>
          <p:nvPr/>
        </p:nvSpPr>
        <p:spPr bwMode="auto">
          <a:xfrm>
            <a:off x="542209" y="308552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dirty="0" smtClean="0">
                <a:latin typeface="Arial" panose="020B0604020202020204" pitchFamily="34" charset="0"/>
              </a:rPr>
              <a:t>3+1n </a:t>
            </a:r>
            <a:r>
              <a:rPr lang="en-GB" altLang="en-US" sz="1200" dirty="0">
                <a:latin typeface="Arial" panose="020B0604020202020204" pitchFamily="34" charset="0"/>
              </a:rPr>
              <a:t>* 5555</a:t>
            </a:r>
          </a:p>
          <a:p>
            <a:pPr algn="ctr" eaLnBrk="1" hangingPunct="1">
              <a:spcBef>
                <a:spcPct val="0"/>
              </a:spcBef>
              <a:buFontTx/>
              <a:buNone/>
            </a:pPr>
            <a:r>
              <a:rPr lang="en-GB" altLang="en-US" sz="1200" smtClean="0">
                <a:latin typeface="Arial" panose="020B0604020202020204" pitchFamily="34" charset="0"/>
              </a:rPr>
              <a:t>4 Nodes</a:t>
            </a:r>
            <a:endParaRPr lang="en-GB" altLang="en-US" sz="1200" dirty="0">
              <a:latin typeface="Arial" panose="020B0604020202020204" pitchFamily="34" charset="0"/>
            </a:endParaRPr>
          </a:p>
        </p:txBody>
      </p:sp>
      <p:pic>
        <p:nvPicPr>
          <p:cNvPr id="12"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09" y="285692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471" y="379037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a:spLocks noChangeArrowheads="1"/>
          </p:cNvSpPr>
          <p:nvPr/>
        </p:nvSpPr>
        <p:spPr bwMode="auto">
          <a:xfrm>
            <a:off x="6133384" y="251085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5" name="Rectangle 5"/>
          <p:cNvSpPr>
            <a:spLocks noChangeArrowheads="1"/>
          </p:cNvSpPr>
          <p:nvPr/>
        </p:nvSpPr>
        <p:spPr bwMode="auto">
          <a:xfrm>
            <a:off x="6669959" y="46142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6" name="Line 6"/>
          <p:cNvSpPr>
            <a:spLocks noChangeShapeType="1"/>
          </p:cNvSpPr>
          <p:nvPr/>
        </p:nvSpPr>
        <p:spPr bwMode="auto">
          <a:xfrm>
            <a:off x="6808071" y="49413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17" name="Oval 7"/>
          <p:cNvSpPr>
            <a:spLocks noChangeArrowheads="1"/>
          </p:cNvSpPr>
          <p:nvPr/>
        </p:nvSpPr>
        <p:spPr bwMode="auto">
          <a:xfrm>
            <a:off x="6690596" y="46365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8" name="Oval 8"/>
          <p:cNvSpPr>
            <a:spLocks noChangeArrowheads="1"/>
          </p:cNvSpPr>
          <p:nvPr/>
        </p:nvSpPr>
        <p:spPr bwMode="auto">
          <a:xfrm>
            <a:off x="6989046" y="46381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9" name="Text Box 9"/>
          <p:cNvSpPr txBox="1">
            <a:spLocks noChangeArrowheads="1"/>
          </p:cNvSpPr>
          <p:nvPr/>
        </p:nvSpPr>
        <p:spPr bwMode="auto">
          <a:xfrm>
            <a:off x="6409609" y="495560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20" name="Rectangle 10"/>
          <p:cNvSpPr>
            <a:spLocks noChangeArrowheads="1"/>
          </p:cNvSpPr>
          <p:nvPr/>
        </p:nvSpPr>
        <p:spPr bwMode="auto">
          <a:xfrm>
            <a:off x="6695359" y="38649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1" name="Line 11"/>
          <p:cNvSpPr>
            <a:spLocks noChangeShapeType="1"/>
          </p:cNvSpPr>
          <p:nvPr/>
        </p:nvSpPr>
        <p:spPr bwMode="auto">
          <a:xfrm>
            <a:off x="6833471" y="41920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22" name="Oval 12"/>
          <p:cNvSpPr>
            <a:spLocks noChangeArrowheads="1"/>
          </p:cNvSpPr>
          <p:nvPr/>
        </p:nvSpPr>
        <p:spPr bwMode="auto">
          <a:xfrm>
            <a:off x="6715996" y="38872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3" name="Oval 13"/>
          <p:cNvSpPr>
            <a:spLocks noChangeArrowheads="1"/>
          </p:cNvSpPr>
          <p:nvPr/>
        </p:nvSpPr>
        <p:spPr bwMode="auto">
          <a:xfrm>
            <a:off x="7014446" y="38888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4" name="Line 14"/>
          <p:cNvSpPr>
            <a:spLocks noChangeShapeType="1"/>
          </p:cNvSpPr>
          <p:nvPr/>
        </p:nvSpPr>
        <p:spPr bwMode="auto">
          <a:xfrm>
            <a:off x="6969996" y="426186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Text Box 15"/>
          <p:cNvSpPr txBox="1">
            <a:spLocks noChangeArrowheads="1"/>
          </p:cNvSpPr>
          <p:nvPr/>
        </p:nvSpPr>
        <p:spPr bwMode="auto">
          <a:xfrm>
            <a:off x="6430246" y="368083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26" name="Text Box 16"/>
          <p:cNvSpPr txBox="1">
            <a:spLocks noChangeArrowheads="1"/>
          </p:cNvSpPr>
          <p:nvPr/>
        </p:nvSpPr>
        <p:spPr bwMode="auto">
          <a:xfrm>
            <a:off x="6192121" y="268865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27" name="Text Box 37"/>
          <p:cNvSpPr txBox="1">
            <a:spLocks noChangeArrowheads="1"/>
          </p:cNvSpPr>
          <p:nvPr/>
        </p:nvSpPr>
        <p:spPr bwMode="auto">
          <a:xfrm>
            <a:off x="534271" y="2841050"/>
            <a:ext cx="8461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B</a:t>
            </a:r>
          </a:p>
        </p:txBody>
      </p:sp>
      <p:sp>
        <p:nvSpPr>
          <p:cNvPr id="28" name="Line 7"/>
          <p:cNvSpPr>
            <a:spLocks noChangeShapeType="1"/>
          </p:cNvSpPr>
          <p:nvPr/>
        </p:nvSpPr>
        <p:spPr bwMode="auto">
          <a:xfrm flipH="1">
            <a:off x="4434759" y="161391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29" name="Text Box 178"/>
          <p:cNvSpPr txBox="1">
            <a:spLocks noChangeArrowheads="1"/>
          </p:cNvSpPr>
          <p:nvPr/>
        </p:nvSpPr>
        <p:spPr bwMode="auto">
          <a:xfrm>
            <a:off x="3844209" y="2810888"/>
            <a:ext cx="1595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 </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3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59" y="263467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AutoShape 184"/>
          <p:cNvCxnSpPr>
            <a:cxnSpLocks noChangeShapeType="1"/>
          </p:cNvCxnSpPr>
          <p:nvPr/>
        </p:nvCxnSpPr>
        <p:spPr bwMode="auto">
          <a:xfrm flipV="1">
            <a:off x="1953496" y="278072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235"/>
          <p:cNvCxnSpPr>
            <a:cxnSpLocks noChangeShapeType="1"/>
          </p:cNvCxnSpPr>
          <p:nvPr/>
        </p:nvCxnSpPr>
        <p:spPr bwMode="auto">
          <a:xfrm rot="10800000">
            <a:off x="4803059" y="273627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78"/>
          <p:cNvSpPr txBox="1">
            <a:spLocks noChangeArrowheads="1"/>
          </p:cNvSpPr>
          <p:nvPr/>
        </p:nvSpPr>
        <p:spPr bwMode="auto">
          <a:xfrm>
            <a:off x="6334996" y="187585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34"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71" y="171710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AutoShape 184"/>
          <p:cNvCxnSpPr>
            <a:cxnSpLocks noChangeShapeType="1"/>
          </p:cNvCxnSpPr>
          <p:nvPr/>
        </p:nvCxnSpPr>
        <p:spPr bwMode="auto">
          <a:xfrm flipV="1">
            <a:off x="1953496" y="272516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235"/>
          <p:cNvCxnSpPr>
            <a:cxnSpLocks noChangeShapeType="1"/>
          </p:cNvCxnSpPr>
          <p:nvPr/>
        </p:nvCxnSpPr>
        <p:spPr bwMode="auto">
          <a:xfrm rot="10800000">
            <a:off x="4823696" y="269023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7" name="表格 36"/>
          <p:cNvGraphicFramePr>
            <a:graphicFrameLocks noGrp="1"/>
          </p:cNvGraphicFramePr>
          <p:nvPr>
            <p:extLst>
              <p:ext uri="{D42A27DB-BD31-4B8C-83A1-F6EECF244321}">
                <p14:modId xmlns:p14="http://schemas.microsoft.com/office/powerpoint/2010/main" val="2707144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SL500 3*LTO3 + 3*LTO5</a:t>
                      </a: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50+93</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220254075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t>谢谢！</a:t>
            </a:r>
            <a:endParaRPr lang="zh-CN" altLang="en-US" dirty="0"/>
          </a:p>
        </p:txBody>
      </p:sp>
    </p:spTree>
    <p:extLst>
      <p:ext uri="{BB962C8B-B14F-4D97-AF65-F5344CB8AC3E}">
        <p14:creationId xmlns:p14="http://schemas.microsoft.com/office/powerpoint/2010/main" val="212894624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95874" y="2095500"/>
            <a:ext cx="3590925" cy="2817694"/>
          </a:xfrm>
        </p:spPr>
        <p:txBody>
          <a:bodyPr/>
          <a:lstStyle/>
          <a:p>
            <a:pPr lvl="5"/>
            <a:r>
              <a:rPr lang="zh-CN" altLang="en-US" dirty="0" smtClean="0"/>
              <a:t>现状与需求分析</a:t>
            </a:r>
            <a:endParaRPr lang="en-US" altLang="zh-CN" dirty="0"/>
          </a:p>
          <a:p>
            <a:pPr lvl="3"/>
            <a:r>
              <a:rPr lang="zh-CN" altLang="en-US" dirty="0" smtClean="0"/>
              <a:t>升级平台方案建议</a:t>
            </a:r>
            <a:endParaRPr lang="en-US" altLang="zh-CN" dirty="0" smtClean="0"/>
          </a:p>
          <a:p>
            <a:pPr lvl="3"/>
            <a:r>
              <a:rPr lang="zh-CN" altLang="en-US" dirty="0" smtClean="0"/>
              <a:t>备份系统现状</a:t>
            </a:r>
            <a:endParaRPr lang="en-US" altLang="zh-CN" dirty="0" smtClean="0"/>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667256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nvSpPr>
        <p:spPr>
          <a:xfrm>
            <a:off x="161059" y="138545"/>
            <a:ext cx="8534400" cy="733652"/>
          </a:xfrm>
          <a:prstGeom prst="rect">
            <a:avLst/>
          </a:prstGeom>
        </p:spPr>
        <p:txBody>
          <a:bodyPr vert="horz" lIns="0" tIns="0" rIns="0" bIns="0" rtlCol="0" anchor="ctr" anchorCtr="0">
            <a:noAutofit/>
          </a:bodyPr>
          <a:lst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a:lstStyle>
          <a:p>
            <a:r>
              <a:rPr lang="zh-CN" altLang="en-US" b="1" dirty="0" smtClean="0">
                <a:latin typeface="微软雅黑" pitchFamily="34" charset="-122"/>
                <a:ea typeface="微软雅黑" pitchFamily="34" charset="-122"/>
              </a:rPr>
              <a:t>系统架构现状</a:t>
            </a:r>
            <a:endParaRPr lang="zh-CN" altLang="en-US" b="1" dirty="0">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80368" y="827087"/>
            <a:ext cx="8940801" cy="5477460"/>
          </a:xfrm>
          <a:prstGeom prst="rect">
            <a:avLst/>
          </a:prstGeom>
        </p:spPr>
      </p:pic>
    </p:spTree>
    <p:extLst>
      <p:ext uri="{BB962C8B-B14F-4D97-AF65-F5344CB8AC3E}">
        <p14:creationId xmlns:p14="http://schemas.microsoft.com/office/powerpoint/2010/main" val="2154599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144" y="4909943"/>
            <a:ext cx="8229600" cy="753876"/>
          </a:xfrm>
        </p:spPr>
        <p:txBody>
          <a:bodyPr/>
          <a:lstStyle/>
          <a:p>
            <a:r>
              <a:rPr lang="en-US" altLang="zh-CN" b="1" dirty="0" smtClean="0">
                <a:solidFill>
                  <a:srgbClr val="FF0000"/>
                </a:solidFill>
              </a:rPr>
              <a:t>Teradata</a:t>
            </a:r>
            <a:r>
              <a:rPr lang="zh-CN" altLang="en-US" b="1" dirty="0" smtClean="0">
                <a:solidFill>
                  <a:srgbClr val="FF0000"/>
                </a:solidFill>
              </a:rPr>
              <a:t>数据库平台</a:t>
            </a:r>
            <a:r>
              <a:rPr lang="en-US" altLang="zh-CN" b="1" dirty="0" smtClean="0">
                <a:solidFill>
                  <a:srgbClr val="FF0000"/>
                </a:solidFill>
              </a:rPr>
              <a:t>(v13.0)</a:t>
            </a:r>
            <a:r>
              <a:rPr lang="zh-CN" altLang="en-US" b="1" dirty="0">
                <a:solidFill>
                  <a:srgbClr val="FF0000"/>
                </a:solidFill>
              </a:rPr>
              <a:t>已经</a:t>
            </a:r>
            <a:r>
              <a:rPr lang="zh-CN" altLang="en-US" b="1" dirty="0" smtClean="0">
                <a:solidFill>
                  <a:srgbClr val="FF0000"/>
                </a:solidFill>
              </a:rPr>
              <a:t>于</a:t>
            </a:r>
            <a:r>
              <a:rPr lang="zh-CN" altLang="en-US" b="1" dirty="0">
                <a:solidFill>
                  <a:srgbClr val="FF0000"/>
                </a:solidFill>
              </a:rPr>
              <a:t>（</a:t>
            </a:r>
            <a:r>
              <a:rPr lang="en-US" altLang="zh-CN" b="1" dirty="0" smtClean="0">
                <a:solidFill>
                  <a:srgbClr val="FF0000"/>
                </a:solidFill>
              </a:rPr>
              <a:t>2014.12.31</a:t>
            </a:r>
            <a:r>
              <a:rPr lang="zh-CN" altLang="en-US" b="1" dirty="0">
                <a:solidFill>
                  <a:srgbClr val="FF0000"/>
                </a:solidFill>
              </a:rPr>
              <a:t>）</a:t>
            </a:r>
            <a:r>
              <a:rPr lang="en-US" altLang="zh-CN" b="1" dirty="0" smtClean="0">
                <a:solidFill>
                  <a:srgbClr val="FF0000"/>
                </a:solidFill>
              </a:rPr>
              <a:t>EOL</a:t>
            </a:r>
          </a:p>
          <a:p>
            <a:r>
              <a:rPr lang="en-US" altLang="zh-CN" b="1" dirty="0" smtClean="0">
                <a:solidFill>
                  <a:srgbClr val="FF0000"/>
                </a:solidFill>
              </a:rPr>
              <a:t>5555H</a:t>
            </a:r>
            <a:r>
              <a:rPr lang="zh-CN" altLang="en-US" b="1" dirty="0" smtClean="0">
                <a:solidFill>
                  <a:srgbClr val="FF0000"/>
                </a:solidFill>
              </a:rPr>
              <a:t>一体机也将于今年</a:t>
            </a:r>
            <a:r>
              <a:rPr lang="en-US" altLang="zh-CN" b="1" dirty="0" smtClean="0">
                <a:solidFill>
                  <a:srgbClr val="FF0000"/>
                </a:solidFill>
              </a:rPr>
              <a:t>6</a:t>
            </a:r>
            <a:r>
              <a:rPr lang="zh-CN" altLang="en-US" b="1" dirty="0" smtClean="0">
                <a:solidFill>
                  <a:srgbClr val="FF0000"/>
                </a:solidFill>
              </a:rPr>
              <a:t>月底（</a:t>
            </a:r>
            <a:r>
              <a:rPr lang="en-US" altLang="zh-CN" b="1" dirty="0" smtClean="0">
                <a:solidFill>
                  <a:srgbClr val="FF0000"/>
                </a:solidFill>
              </a:rPr>
              <a:t>2016.06.30</a:t>
            </a:r>
            <a:r>
              <a:rPr lang="zh-CN" altLang="en-US" b="1" dirty="0" smtClean="0">
                <a:solidFill>
                  <a:srgbClr val="FF0000"/>
                </a:solidFill>
              </a:rPr>
              <a:t>）</a:t>
            </a:r>
            <a:r>
              <a:rPr lang="en-US" altLang="zh-CN" b="1" dirty="0" smtClean="0">
                <a:solidFill>
                  <a:srgbClr val="FF0000"/>
                </a:solidFill>
              </a:rPr>
              <a:t>EOL</a:t>
            </a:r>
          </a:p>
          <a:p>
            <a:endParaRPr lang="zh-CN" altLang="en-US" dirty="0"/>
          </a:p>
        </p:txBody>
      </p:sp>
      <p:sp>
        <p:nvSpPr>
          <p:cNvPr id="3" name="标题 2"/>
          <p:cNvSpPr>
            <a:spLocks noGrp="1"/>
          </p:cNvSpPr>
          <p:nvPr>
            <p:ph type="title"/>
          </p:nvPr>
        </p:nvSpPr>
        <p:spPr/>
        <p:txBody>
          <a:bodyPr/>
          <a:lstStyle/>
          <a:p>
            <a:r>
              <a:rPr lang="zh-CN" altLang="en-US" dirty="0" smtClean="0"/>
              <a:t>陆家嘴</a:t>
            </a:r>
            <a:r>
              <a:rPr lang="en-US" altLang="zh-CN" dirty="0" smtClean="0"/>
              <a:t>EDW</a:t>
            </a:r>
            <a:r>
              <a:rPr lang="zh-CN" altLang="en-US" dirty="0" smtClean="0"/>
              <a:t>平台设备配置现状</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356766880"/>
              </p:ext>
            </p:extLst>
          </p:nvPr>
        </p:nvGraphicFramePr>
        <p:xfrm>
          <a:off x="498144" y="1555868"/>
          <a:ext cx="7949821" cy="2769551"/>
        </p:xfrm>
        <a:graphic>
          <a:graphicData uri="http://schemas.openxmlformats.org/drawingml/2006/table">
            <a:tbl>
              <a:tblPr>
                <a:tableStyleId>{BC89EF96-8CEA-46FF-86C4-4CE0E7609802}</a:tableStyleId>
              </a:tblPr>
              <a:tblGrid>
                <a:gridCol w="1558306"/>
                <a:gridCol w="2853238"/>
                <a:gridCol w="3538277"/>
              </a:tblGrid>
              <a:tr h="396246">
                <a:tc>
                  <a:txBody>
                    <a:bodyPr/>
                    <a:lstStyle/>
                    <a:p>
                      <a:pPr algn="ctr" fontAlgn="ctr"/>
                      <a:r>
                        <a:rPr lang="zh-CN" altLang="en-US" sz="2000" u="none" strike="noStrike" dirty="0">
                          <a:effectLst/>
                          <a:latin typeface="微软雅黑" panose="020B0503020204020204" pitchFamily="34" charset="-122"/>
                          <a:ea typeface="微软雅黑" panose="020B0503020204020204" pitchFamily="34" charset="-122"/>
                        </a:rPr>
                        <a:t>　</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2000" b="1" u="none" strike="noStrike" dirty="0">
                          <a:effectLst/>
                          <a:latin typeface="微软雅黑" panose="020B0503020204020204" pitchFamily="34" charset="-122"/>
                          <a:ea typeface="微软雅黑" panose="020B0503020204020204" pitchFamily="34" charset="-122"/>
                        </a:rPr>
                        <a:t>内容</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2000" b="1" i="0" u="none" strike="noStrike" dirty="0" smtClean="0">
                          <a:solidFill>
                            <a:schemeClr val="tx1"/>
                          </a:solidFill>
                          <a:effectLst/>
                          <a:latin typeface="微软雅黑" panose="020B0503020204020204" pitchFamily="34" charset="-122"/>
                          <a:ea typeface="微软雅黑" panose="020B0503020204020204" pitchFamily="34" charset="-122"/>
                        </a:rPr>
                        <a:t>配置</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387904">
                <a:tc rowSpan="5">
                  <a:txBody>
                    <a:bodyPr/>
                    <a:lstStyle/>
                    <a:p>
                      <a:pPr algn="ctr" fontAlgn="ctr"/>
                      <a:r>
                        <a:rPr lang="zh-CN" altLang="en-US" sz="2000" b="1" u="none" strike="noStrike" dirty="0">
                          <a:effectLst/>
                          <a:latin typeface="微软雅黑" panose="020B0503020204020204" pitchFamily="34" charset="-122"/>
                          <a:ea typeface="微软雅黑" panose="020B0503020204020204" pitchFamily="34" charset="-122"/>
                        </a:rPr>
                        <a:t>陆家嘴</a:t>
                      </a:r>
                      <a:br>
                        <a:rPr lang="zh-CN" altLang="en-US" sz="2000" b="1" u="none" strike="noStrike" dirty="0">
                          <a:effectLst/>
                          <a:latin typeface="微软雅黑" panose="020B0503020204020204" pitchFamily="34" charset="-122"/>
                          <a:ea typeface="微软雅黑" panose="020B0503020204020204" pitchFamily="34" charset="-122"/>
                        </a:rPr>
                      </a:br>
                      <a:r>
                        <a:rPr lang="zh-CN" altLang="en-US" sz="2000" b="1" u="none" strike="noStrike" dirty="0">
                          <a:effectLst/>
                          <a:latin typeface="微软雅黑" panose="020B0503020204020204" pitchFamily="34" charset="-122"/>
                          <a:ea typeface="微软雅黑" panose="020B0503020204020204" pitchFamily="34" charset="-122"/>
                        </a:rPr>
                        <a:t>生产系统</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lnSpc>
                          <a:spcPct val="100000"/>
                        </a:lnSpc>
                      </a:pPr>
                      <a:r>
                        <a:rPr lang="zh-CN" altLang="en-US" sz="2000" u="none" strike="noStrike">
                          <a:effectLst/>
                          <a:latin typeface="微软雅黑" panose="020B0503020204020204" pitchFamily="34" charset="-122"/>
                          <a:ea typeface="微软雅黑" panose="020B0503020204020204" pitchFamily="34" charset="-122"/>
                        </a:rPr>
                        <a:t>节点</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2000" u="none" strike="noStrike" dirty="0">
                          <a:effectLst/>
                          <a:latin typeface="微软雅黑" panose="020B0503020204020204" pitchFamily="34" charset="-122"/>
                          <a:ea typeface="微软雅黑" panose="020B0503020204020204" pitchFamily="34" charset="-122"/>
                        </a:rPr>
                        <a:t>(3+1)*5555</a:t>
                      </a:r>
                      <a:endParaRPr lang="en-US" altLang="zh-CN"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13347">
                <a:tc vMerge="1">
                  <a:txBody>
                    <a:bodyPr/>
                    <a:lstStyle/>
                    <a:p>
                      <a:endParaRPr lang="zh-CN" altLang="en-US"/>
                    </a:p>
                  </a:txBody>
                  <a:tcPr/>
                </a:tc>
                <a:tc>
                  <a:txBody>
                    <a:bodyPr/>
                    <a:lstStyle/>
                    <a:p>
                      <a:pPr algn="ctr" fontAlgn="b">
                        <a:lnSpc>
                          <a:spcPct val="100000"/>
                        </a:lnSpc>
                      </a:pPr>
                      <a:r>
                        <a:rPr lang="zh-CN" altLang="en-US" sz="2000" u="none" strike="noStrike" dirty="0">
                          <a:effectLst/>
                          <a:latin typeface="微软雅黑" panose="020B0503020204020204" pitchFamily="34" charset="-122"/>
                          <a:ea typeface="微软雅黑" panose="020B0503020204020204" pitchFamily="34" charset="-122"/>
                        </a:rPr>
                        <a:t>存储</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2000" u="none" strike="noStrike" dirty="0">
                          <a:solidFill>
                            <a:schemeClr val="tx1"/>
                          </a:solidFill>
                          <a:effectLst/>
                          <a:latin typeface="微软雅黑" panose="020B0503020204020204" pitchFamily="34" charset="-122"/>
                          <a:ea typeface="微软雅黑" panose="020B0503020204020204" pitchFamily="34" charset="-122"/>
                        </a:rPr>
                        <a:t>裸盘</a:t>
                      </a:r>
                      <a:r>
                        <a:rPr lang="en-US" altLang="zh-CN" sz="2000" u="none" strike="noStrike" dirty="0">
                          <a:solidFill>
                            <a:schemeClr val="tx1"/>
                          </a:solidFill>
                          <a:effectLst/>
                          <a:latin typeface="微软雅黑" panose="020B0503020204020204" pitchFamily="34" charset="-122"/>
                          <a:ea typeface="微软雅黑" panose="020B0503020204020204" pitchFamily="34" charset="-122"/>
                        </a:rPr>
                        <a:t>144</a:t>
                      </a:r>
                      <a:r>
                        <a:rPr lang="en-US" sz="2000" u="none" strike="noStrike" dirty="0">
                          <a:solidFill>
                            <a:schemeClr val="tx1"/>
                          </a:solidFill>
                          <a:effectLst/>
                          <a:latin typeface="微软雅黑" panose="020B0503020204020204" pitchFamily="34" charset="-122"/>
                          <a:ea typeface="微软雅黑" panose="020B0503020204020204" pitchFamily="34" charset="-122"/>
                        </a:rPr>
                        <a:t>T</a:t>
                      </a:r>
                      <a:br>
                        <a:rPr lang="en-US" sz="2000" u="none" strike="noStrike" dirty="0">
                          <a:solidFill>
                            <a:schemeClr val="tx1"/>
                          </a:solidFill>
                          <a:effectLst/>
                          <a:latin typeface="微软雅黑" panose="020B0503020204020204" pitchFamily="34" charset="-122"/>
                          <a:ea typeface="微软雅黑" panose="020B0503020204020204" pitchFamily="34" charset="-122"/>
                        </a:rPr>
                      </a:br>
                      <a:r>
                        <a:rPr lang="en-US" sz="2000" u="none" strike="noStrike" dirty="0">
                          <a:solidFill>
                            <a:schemeClr val="tx1"/>
                          </a:solidFill>
                          <a:effectLst/>
                          <a:latin typeface="微软雅黑" panose="020B0503020204020204" pitchFamily="34" charset="-122"/>
                          <a:ea typeface="微软雅黑" panose="020B0503020204020204" pitchFamily="34" charset="-122"/>
                        </a:rPr>
                        <a:t>3*(160*300G)</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r>
              <a:tr h="387904">
                <a:tc vMerge="1">
                  <a:txBody>
                    <a:bodyPr/>
                    <a:lstStyle/>
                    <a:p>
                      <a:endParaRPr lang="zh-CN" altLang="en-US"/>
                    </a:p>
                  </a:txBody>
                  <a:tcPr/>
                </a:tc>
                <a:tc>
                  <a:txBody>
                    <a:bodyPr/>
                    <a:lstStyle/>
                    <a:p>
                      <a:pPr algn="ctr" fontAlgn="b">
                        <a:lnSpc>
                          <a:spcPct val="100000"/>
                        </a:lnSpc>
                      </a:pPr>
                      <a:r>
                        <a:rPr lang="zh-CN" altLang="en-US" sz="2000" u="none" strike="noStrike" dirty="0" smtClean="0">
                          <a:effectLst/>
                          <a:latin typeface="微软雅黑" panose="020B0503020204020204" pitchFamily="34" charset="-122"/>
                          <a:ea typeface="微软雅黑" panose="020B0503020204020204" pitchFamily="34" charset="-122"/>
                        </a:rPr>
                        <a:t>用户最大空间</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2000" b="0" i="0" u="none" strike="noStrike" dirty="0" smtClean="0">
                          <a:solidFill>
                            <a:schemeClr val="tx1"/>
                          </a:solidFill>
                          <a:effectLst/>
                          <a:latin typeface="微软雅黑" panose="020B0503020204020204" pitchFamily="34" charset="-122"/>
                          <a:ea typeface="微软雅黑" panose="020B0503020204020204" pitchFamily="34" charset="-122"/>
                        </a:rPr>
                        <a:t>42T</a:t>
                      </a:r>
                      <a:endParaRPr lang="en-US" sz="2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r>
              <a:tr h="387904">
                <a:tc vMerge="1">
                  <a:txBody>
                    <a:bodyPr/>
                    <a:lstStyle/>
                    <a:p>
                      <a:endParaRPr lang="zh-CN" altLang="en-US"/>
                    </a:p>
                  </a:txBody>
                  <a:tcPr/>
                </a:tc>
                <a:tc>
                  <a:txBody>
                    <a:bodyPr/>
                    <a:lstStyle/>
                    <a:p>
                      <a:pPr algn="ctr" fontAlgn="b">
                        <a:lnSpc>
                          <a:spcPct val="100000"/>
                        </a:lnSpc>
                      </a:pPr>
                      <a:r>
                        <a:rPr lang="zh-CN" altLang="en-US" sz="2000" u="none" strike="noStrike">
                          <a:effectLst/>
                          <a:latin typeface="微软雅黑" panose="020B0503020204020204" pitchFamily="34" charset="-122"/>
                          <a:ea typeface="微软雅黑" panose="020B0503020204020204" pitchFamily="34" charset="-122"/>
                        </a:rPr>
                        <a:t>数据库版本</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sz="2000" u="none" strike="noStrike">
                          <a:effectLst/>
                          <a:latin typeface="微软雅黑" panose="020B0503020204020204" pitchFamily="34" charset="-122"/>
                          <a:ea typeface="微软雅黑" panose="020B0503020204020204" pitchFamily="34" charset="-122"/>
                        </a:rPr>
                        <a:t>TD13.0</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396246">
                <a:tc vMerge="1">
                  <a:txBody>
                    <a:bodyPr/>
                    <a:lstStyle/>
                    <a:p>
                      <a:endParaRPr lang="zh-CN" altLang="en-US"/>
                    </a:p>
                  </a:txBody>
                  <a:tcPr/>
                </a:tc>
                <a:tc>
                  <a:txBody>
                    <a:bodyPr/>
                    <a:lstStyle/>
                    <a:p>
                      <a:pPr algn="ctr" fontAlgn="b">
                        <a:lnSpc>
                          <a:spcPct val="100000"/>
                        </a:lnSpc>
                      </a:pPr>
                      <a:r>
                        <a:rPr lang="zh-CN" altLang="en-US" sz="2000" u="none" strike="noStrike" dirty="0">
                          <a:effectLst/>
                          <a:latin typeface="微软雅黑" panose="020B0503020204020204" pitchFamily="34" charset="-122"/>
                          <a:ea typeface="微软雅黑" panose="020B0503020204020204" pitchFamily="34" charset="-122"/>
                        </a:rPr>
                        <a:t>操作系统</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sz="2000" u="none" strike="noStrike" dirty="0">
                          <a:effectLst/>
                          <a:latin typeface="微软雅黑" panose="020B0503020204020204" pitchFamily="34" charset="-122"/>
                          <a:ea typeface="微软雅黑" panose="020B0503020204020204" pitchFamily="34" charset="-122"/>
                        </a:rPr>
                        <a:t>SLES 10 SP3</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Tree>
    <p:extLst>
      <p:ext uri="{BB962C8B-B14F-4D97-AF65-F5344CB8AC3E}">
        <p14:creationId xmlns:p14="http://schemas.microsoft.com/office/powerpoint/2010/main" val="3765208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94" y="174172"/>
            <a:ext cx="8229600" cy="516466"/>
          </a:xfrm>
        </p:spPr>
        <p:txBody>
          <a:bodyPr anchor="ctr"/>
          <a:lstStyle/>
          <a:p>
            <a:r>
              <a:rPr lang="zh-CN" altLang="en-US" b="1" dirty="0" smtClean="0">
                <a:latin typeface="微软雅黑" pitchFamily="34" charset="-122"/>
                <a:ea typeface="微软雅黑" pitchFamily="34" charset="-122"/>
              </a:rPr>
              <a:t>当前空间分布情况汇总</a:t>
            </a:r>
            <a:endParaRPr lang="zh-CN" altLang="en-US" b="1" dirty="0">
              <a:latin typeface="微软雅黑" pitchFamily="34" charset="-122"/>
              <a:ea typeface="微软雅黑" pitchFamily="34" charset="-122"/>
            </a:endParaRPr>
          </a:p>
        </p:txBody>
      </p:sp>
      <p:graphicFrame>
        <p:nvGraphicFramePr>
          <p:cNvPr id="6" name="Picture Placeholder 7"/>
          <p:cNvGraphicFramePr>
            <a:graphicFrameLocks/>
          </p:cNvGraphicFramePr>
          <p:nvPr>
            <p:extLst>
              <p:ext uri="{D42A27DB-BD31-4B8C-83A1-F6EECF244321}">
                <p14:modId xmlns:p14="http://schemas.microsoft.com/office/powerpoint/2010/main" val="2025892053"/>
              </p:ext>
            </p:extLst>
          </p:nvPr>
        </p:nvGraphicFramePr>
        <p:xfrm>
          <a:off x="671208" y="4320975"/>
          <a:ext cx="7778086" cy="1782001"/>
        </p:xfrm>
        <a:graphic>
          <a:graphicData uri="http://schemas.openxmlformats.org/drawingml/2006/table">
            <a:tbl>
              <a:tblPr firstRow="1" bandRow="1">
                <a:tableStyleId>{00A15C55-8517-42AA-B614-E9B94910E393}</a:tableStyleId>
              </a:tblPr>
              <a:tblGrid>
                <a:gridCol w="4968931"/>
                <a:gridCol w="2809155"/>
              </a:tblGrid>
              <a:tr h="0">
                <a:tc>
                  <a:txBody>
                    <a:bodyPr/>
                    <a:lstStyle/>
                    <a:p>
                      <a:pPr algn="ctr" fontAlgn="b"/>
                      <a:r>
                        <a:rPr lang="zh-CN" altLang="en-US" sz="1800" u="none" strike="noStrike" dirty="0">
                          <a:effectLst/>
                          <a:latin typeface="+mn-lt"/>
                          <a:ea typeface="微软雅黑" panose="020B0503020204020204" pitchFamily="34" charset="-122"/>
                        </a:rPr>
                        <a:t>项目</a:t>
                      </a:r>
                      <a:endParaRPr lang="zh-CN" altLang="en-US" sz="1800" b="0" i="0" u="none" strike="noStrike" dirty="0">
                        <a:solidFill>
                          <a:srgbClr val="000000"/>
                        </a:solidFill>
                        <a:effectLst/>
                        <a:latin typeface="+mn-lt"/>
                        <a:ea typeface="微软雅黑" panose="020B0503020204020204" pitchFamily="34" charset="-122"/>
                      </a:endParaRPr>
                    </a:p>
                  </a:txBody>
                  <a:tcPr marL="9525" marR="9525" marT="9525" marB="0" anchor="ctr"/>
                </a:tc>
                <a:tc>
                  <a:txBody>
                    <a:bodyPr/>
                    <a:lstStyle/>
                    <a:p>
                      <a:pPr algn="ctr" fontAlgn="b"/>
                      <a:r>
                        <a:rPr lang="zh-CN" altLang="en-US" sz="1800" u="none" strike="noStrike" dirty="0">
                          <a:effectLst/>
                          <a:latin typeface="+mn-lt"/>
                          <a:ea typeface="微软雅黑" panose="020B0503020204020204" pitchFamily="34" charset="-122"/>
                        </a:rPr>
                        <a:t>陆家嘴主</a:t>
                      </a:r>
                      <a:r>
                        <a:rPr lang="zh-CN" altLang="en-US" sz="1800" u="none" strike="noStrike" dirty="0" smtClean="0">
                          <a:effectLst/>
                          <a:latin typeface="+mn-lt"/>
                          <a:ea typeface="微软雅黑" panose="020B0503020204020204" pitchFamily="34" charset="-122"/>
                        </a:rPr>
                        <a:t>系统</a:t>
                      </a:r>
                      <a:endParaRPr lang="en-US" altLang="zh-CN" sz="1800" u="none" strike="noStrike" dirty="0" smtClean="0">
                        <a:effectLst/>
                        <a:latin typeface="+mn-lt"/>
                        <a:ea typeface="微软雅黑" panose="020B0503020204020204" pitchFamily="34" charset="-122"/>
                      </a:endParaRPr>
                    </a:p>
                  </a:txBody>
                  <a:tcPr marL="9525" marR="9525" marT="9525" marB="0" anchor="ctr"/>
                </a:tc>
              </a:tr>
              <a:tr h="385636">
                <a:tc>
                  <a:txBody>
                    <a:bodyPr/>
                    <a:lstStyle/>
                    <a:p>
                      <a:pPr algn="l" fontAlgn="b"/>
                      <a:r>
                        <a:rPr lang="zh-CN" altLang="en-US" sz="1800" u="none" strike="noStrike" dirty="0">
                          <a:solidFill>
                            <a:schemeClr val="tx1"/>
                          </a:solidFill>
                          <a:effectLst/>
                          <a:latin typeface="微软雅黑" panose="020B0503020204020204" pitchFamily="34" charset="-122"/>
                          <a:ea typeface="微软雅黑" panose="020B0503020204020204" pitchFamily="34" charset="-122"/>
                        </a:rPr>
                        <a:t>总空间</a:t>
                      </a:r>
                      <a:endParaRPr lang="zh-CN" alt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r" fontAlgn="b"/>
                      <a:r>
                        <a:rPr lang="en-US" sz="1800" u="none" strike="noStrike" dirty="0" smtClean="0">
                          <a:solidFill>
                            <a:schemeClr val="tx1"/>
                          </a:solidFill>
                          <a:effectLst/>
                          <a:latin typeface="微软雅黑" panose="020B0503020204020204" pitchFamily="34" charset="-122"/>
                          <a:ea typeface="微软雅黑" panose="020B0503020204020204" pitchFamily="34" charset="-122"/>
                        </a:rPr>
                        <a:t>42</a:t>
                      </a:r>
                      <a:r>
                        <a:rPr lang="en-US" altLang="zh-CN" sz="1800" u="none" strike="noStrike" dirty="0" smtClean="0">
                          <a:solidFill>
                            <a:schemeClr val="tx1"/>
                          </a:solidFill>
                          <a:effectLst/>
                          <a:latin typeface="微软雅黑" panose="020B0503020204020204" pitchFamily="34" charset="-122"/>
                          <a:ea typeface="微软雅黑" panose="020B0503020204020204" pitchFamily="34" charset="-122"/>
                        </a:rPr>
                        <a:t>TB</a:t>
                      </a:r>
                      <a:endParaRPr 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r>
              <a:tr h="370840">
                <a:tc>
                  <a:txBody>
                    <a:bodyPr/>
                    <a:lstStyle/>
                    <a:p>
                      <a:pPr algn="l" fontAlgn="b"/>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已空间使用（</a:t>
                      </a:r>
                      <a:r>
                        <a:rPr lang="zh-CN" altLang="en-US" sz="1800" u="none" strike="noStrike" dirty="0">
                          <a:solidFill>
                            <a:schemeClr val="tx1"/>
                          </a:solidFill>
                          <a:effectLst/>
                          <a:latin typeface="微软雅黑" panose="020B0503020204020204" pitchFamily="34" charset="-122"/>
                          <a:ea typeface="微软雅黑" panose="020B0503020204020204" pitchFamily="34" charset="-122"/>
                        </a:rPr>
                        <a:t>截至</a:t>
                      </a:r>
                      <a:r>
                        <a:rPr lang="en-US" altLang="zh-CN" sz="1800" u="none" strike="noStrike" dirty="0" smtClean="0">
                          <a:solidFill>
                            <a:schemeClr val="tx1"/>
                          </a:solidFill>
                          <a:effectLst/>
                          <a:latin typeface="微软雅黑" panose="020B0503020204020204" pitchFamily="34" charset="-122"/>
                          <a:ea typeface="微软雅黑" panose="020B0503020204020204" pitchFamily="34" charset="-122"/>
                        </a:rPr>
                        <a:t>2016/02/29</a:t>
                      </a:r>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a:t>
                      </a:r>
                      <a:endParaRPr lang="zh-CN" alt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r" fontAlgn="b"/>
                      <a:r>
                        <a:rPr lang="en-US" sz="1800" u="none" strike="noStrike" dirty="0" smtClean="0">
                          <a:solidFill>
                            <a:schemeClr val="tx1"/>
                          </a:solidFill>
                          <a:effectLst/>
                          <a:latin typeface="微软雅黑" panose="020B0503020204020204" pitchFamily="34" charset="-122"/>
                          <a:ea typeface="微软雅黑" panose="020B0503020204020204" pitchFamily="34" charset="-122"/>
                        </a:rPr>
                        <a:t>30.24TB</a:t>
                      </a:r>
                      <a:endParaRPr 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r>
              <a:tr h="370840">
                <a:tc>
                  <a:txBody>
                    <a:bodyPr/>
                    <a:lstStyle/>
                    <a:p>
                      <a:pPr algn="l" fontAlgn="b"/>
                      <a:r>
                        <a:rPr lang="zh-CN" altLang="en-US" sz="1800" u="none" strike="noStrike" dirty="0">
                          <a:solidFill>
                            <a:schemeClr val="tx1"/>
                          </a:solidFill>
                          <a:effectLst/>
                          <a:latin typeface="微软雅黑" panose="020B0503020204020204" pitchFamily="34" charset="-122"/>
                          <a:ea typeface="微软雅黑" panose="020B0503020204020204" pitchFamily="34" charset="-122"/>
                        </a:rPr>
                        <a:t>日增量</a:t>
                      </a:r>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（以日均交易量</a:t>
                      </a:r>
                      <a:r>
                        <a:rPr lang="en-US" altLang="zh-CN" sz="1800" u="none" strike="noStrike" dirty="0" smtClean="0">
                          <a:solidFill>
                            <a:schemeClr val="tx1"/>
                          </a:solidFill>
                          <a:effectLst/>
                          <a:latin typeface="微软雅黑" panose="020B0503020204020204" pitchFamily="34" charset="-122"/>
                          <a:ea typeface="微软雅黑" panose="020B0503020204020204" pitchFamily="34" charset="-122"/>
                        </a:rPr>
                        <a:t>8000</a:t>
                      </a:r>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亿计）</a:t>
                      </a:r>
                      <a:endParaRPr lang="zh-CN" alt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r" fontAlgn="b"/>
                      <a:r>
                        <a:rPr lang="en-US" sz="1800" u="none" strike="noStrike" dirty="0">
                          <a:solidFill>
                            <a:schemeClr val="tx1"/>
                          </a:solidFill>
                          <a:effectLst/>
                          <a:latin typeface="微软雅黑" panose="020B0503020204020204" pitchFamily="34" charset="-122"/>
                          <a:ea typeface="微软雅黑" panose="020B0503020204020204" pitchFamily="34" charset="-122"/>
                        </a:rPr>
                        <a:t>53GB</a:t>
                      </a:r>
                      <a:endParaRPr 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r>
              <a:tr h="370840">
                <a:tc>
                  <a:txBody>
                    <a:bodyPr/>
                    <a:lstStyle/>
                    <a:p>
                      <a:pPr algn="l" fontAlgn="b"/>
                      <a:r>
                        <a:rPr lang="zh-CN" altLang="en-US" sz="1800" u="none" strike="noStrike" dirty="0">
                          <a:solidFill>
                            <a:schemeClr val="tx1"/>
                          </a:solidFill>
                          <a:effectLst/>
                          <a:latin typeface="微软雅黑" panose="020B0503020204020204" pitchFamily="34" charset="-122"/>
                          <a:ea typeface="微软雅黑" panose="020B0503020204020204" pitchFamily="34" charset="-122"/>
                        </a:rPr>
                        <a:t>日增量</a:t>
                      </a:r>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（以日均交易量</a:t>
                      </a:r>
                      <a:r>
                        <a:rPr lang="en-US" altLang="zh-CN" sz="1800" u="none" strike="noStrike" dirty="0" smtClean="0">
                          <a:solidFill>
                            <a:schemeClr val="tx1"/>
                          </a:solidFill>
                          <a:effectLst/>
                          <a:latin typeface="微软雅黑" panose="020B0503020204020204" pitchFamily="34" charset="-122"/>
                          <a:ea typeface="微软雅黑" panose="020B0503020204020204" pitchFamily="34" charset="-122"/>
                        </a:rPr>
                        <a:t>16000</a:t>
                      </a:r>
                      <a:r>
                        <a:rPr lang="zh-CN" altLang="en-US" sz="1800" u="none" strike="noStrike" dirty="0" smtClean="0">
                          <a:solidFill>
                            <a:schemeClr val="tx1"/>
                          </a:solidFill>
                          <a:effectLst/>
                          <a:latin typeface="微软雅黑" panose="020B0503020204020204" pitchFamily="34" charset="-122"/>
                          <a:ea typeface="微软雅黑" panose="020B0503020204020204" pitchFamily="34" charset="-122"/>
                        </a:rPr>
                        <a:t>亿计）</a:t>
                      </a:r>
                      <a:endParaRPr lang="zh-CN" alt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r" fontAlgn="b"/>
                      <a:r>
                        <a:rPr lang="en-US" sz="1800" u="none" strike="noStrike" dirty="0" smtClean="0">
                          <a:solidFill>
                            <a:schemeClr val="tx1"/>
                          </a:solidFill>
                          <a:effectLst/>
                          <a:latin typeface="微软雅黑" panose="020B0503020204020204" pitchFamily="34" charset="-122"/>
                          <a:ea typeface="微软雅黑" panose="020B0503020204020204" pitchFamily="34" charset="-122"/>
                        </a:rPr>
                        <a:t>107GB</a:t>
                      </a:r>
                      <a:endParaRPr lang="en-US" sz="18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r>
            </a:tbl>
          </a:graphicData>
        </a:graphic>
      </p:graphicFrame>
      <p:graphicFrame>
        <p:nvGraphicFramePr>
          <p:cNvPr id="7" name="图表 6"/>
          <p:cNvGraphicFramePr/>
          <p:nvPr>
            <p:extLst>
              <p:ext uri="{D42A27DB-BD31-4B8C-83A1-F6EECF244321}">
                <p14:modId xmlns:p14="http://schemas.microsoft.com/office/powerpoint/2010/main" val="1253537655"/>
              </p:ext>
            </p:extLst>
          </p:nvPr>
        </p:nvGraphicFramePr>
        <p:xfrm>
          <a:off x="671208" y="819428"/>
          <a:ext cx="7532634" cy="3533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12470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容量难以满足未来空间需求</a:t>
            </a:r>
            <a:endParaRPr lang="zh-CN" altLang="en-US" dirty="0"/>
          </a:p>
        </p:txBody>
      </p:sp>
      <p:pic>
        <p:nvPicPr>
          <p:cNvPr id="4" name="图片 3"/>
          <p:cNvPicPr>
            <a:picLocks noChangeAspect="1"/>
          </p:cNvPicPr>
          <p:nvPr/>
        </p:nvPicPr>
        <p:blipFill>
          <a:blip r:embed="rId2"/>
          <a:stretch>
            <a:fillRect/>
          </a:stretch>
        </p:blipFill>
        <p:spPr>
          <a:xfrm>
            <a:off x="533400" y="1285875"/>
            <a:ext cx="8077200" cy="4286250"/>
          </a:xfrm>
          <a:prstGeom prst="rect">
            <a:avLst/>
          </a:prstGeom>
        </p:spPr>
      </p:pic>
      <p:sp>
        <p:nvSpPr>
          <p:cNvPr id="2" name="文本框 1"/>
          <p:cNvSpPr txBox="1"/>
          <p:nvPr/>
        </p:nvSpPr>
        <p:spPr>
          <a:xfrm>
            <a:off x="619125" y="5970267"/>
            <a:ext cx="5638800" cy="355482"/>
          </a:xfrm>
          <a:prstGeom prst="rect">
            <a:avLst/>
          </a:prstGeom>
          <a:noFill/>
        </p:spPr>
        <p:txBody>
          <a:bodyPr wrap="square" rtlCol="0">
            <a:spAutoFit/>
          </a:bodyPr>
          <a:lstStyle/>
          <a:p>
            <a:pPr>
              <a:lnSpc>
                <a:spcPct val="95000"/>
              </a:lnSpc>
              <a:spcBef>
                <a:spcPts val="400"/>
              </a:spcBef>
            </a:pPr>
            <a:r>
              <a:rPr lang="zh-CN" altLang="en-US" dirty="0" smtClean="0">
                <a:solidFill>
                  <a:srgbClr val="FF0000"/>
                </a:solidFill>
              </a:rPr>
              <a:t>在空间达到极值前，至少需要</a:t>
            </a:r>
            <a:r>
              <a:rPr lang="zh-CN" altLang="en-US" dirty="0">
                <a:solidFill>
                  <a:srgbClr val="FF0000"/>
                </a:solidFill>
              </a:rPr>
              <a:t>提</a:t>
            </a:r>
            <a:r>
              <a:rPr lang="zh-CN" altLang="en-US" dirty="0" smtClean="0">
                <a:solidFill>
                  <a:srgbClr val="FF0000"/>
                </a:solidFill>
              </a:rPr>
              <a:t>前</a:t>
            </a:r>
            <a:r>
              <a:rPr lang="en-US" altLang="zh-CN" dirty="0" smtClean="0">
                <a:solidFill>
                  <a:srgbClr val="FF0000"/>
                </a:solidFill>
              </a:rPr>
              <a:t>5</a:t>
            </a:r>
            <a:r>
              <a:rPr lang="zh-CN" altLang="en-US" dirty="0" smtClean="0">
                <a:solidFill>
                  <a:srgbClr val="FF0000"/>
                </a:solidFill>
              </a:rPr>
              <a:t>个月启动扩容工作</a:t>
            </a:r>
          </a:p>
        </p:txBody>
      </p:sp>
      <p:sp>
        <p:nvSpPr>
          <p:cNvPr id="6" name="Rectangle 9"/>
          <p:cNvSpPr/>
          <p:nvPr/>
        </p:nvSpPr>
        <p:spPr>
          <a:xfrm>
            <a:off x="970908" y="2753854"/>
            <a:ext cx="1772414" cy="923330"/>
          </a:xfrm>
          <a:prstGeom prst="rect">
            <a:avLst/>
          </a:prstGeom>
          <a:noFill/>
        </p:spPr>
        <p:txBody>
          <a:bodyPr wrap="square" lIns="91440" tIns="45720" rIns="91440" bIns="45720">
            <a:spAutoFit/>
          </a:bodyPr>
          <a:lstStyle/>
          <a:p>
            <a:pPr algn="ctr"/>
            <a:r>
              <a:rPr lang="en-US"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8000</a:t>
            </a:r>
            <a:r>
              <a:rPr lang="zh-CN" altLang="en-US"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亿</a:t>
            </a:r>
            <a:endParaRPr lang="en-US"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2017</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年</a:t>
            </a:r>
            <a: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6</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月</a:t>
            </a:r>
            <a:endPar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到达空间极限</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7" name="Straight Arrow Connector 6"/>
          <p:cNvCxnSpPr/>
          <p:nvPr/>
        </p:nvCxnSpPr>
        <p:spPr>
          <a:xfrm>
            <a:off x="2657116" y="3352944"/>
            <a:ext cx="2667359" cy="520257"/>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87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性能难以满足未来需要</a:t>
            </a:r>
            <a:endParaRPr lang="zh-CN" altLang="en-US" dirty="0"/>
          </a:p>
        </p:txBody>
      </p:sp>
      <p:sp>
        <p:nvSpPr>
          <p:cNvPr id="4" name="Footer Placeholder 1"/>
          <p:cNvSpPr txBox="1">
            <a:spLocks/>
          </p:cNvSpPr>
          <p:nvPr/>
        </p:nvSpPr>
        <p:spPr>
          <a:xfrm>
            <a:off x="457201" y="6575539"/>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2015 Teradata</a:t>
            </a:r>
            <a:endParaRPr lang="en-US" dirty="0"/>
          </a:p>
        </p:txBody>
      </p:sp>
      <p:graphicFrame>
        <p:nvGraphicFramePr>
          <p:cNvPr id="5" name="Table 5"/>
          <p:cNvGraphicFramePr>
            <a:graphicFrameLocks noGrp="1"/>
          </p:cNvGraphicFramePr>
          <p:nvPr>
            <p:extLst>
              <p:ext uri="{D42A27DB-BD31-4B8C-83A1-F6EECF244321}">
                <p14:modId xmlns:p14="http://schemas.microsoft.com/office/powerpoint/2010/main" val="3281891354"/>
              </p:ext>
            </p:extLst>
          </p:nvPr>
        </p:nvGraphicFramePr>
        <p:xfrm>
          <a:off x="1386115" y="1327081"/>
          <a:ext cx="5925475" cy="3960495"/>
        </p:xfrm>
        <a:graphic>
          <a:graphicData uri="http://schemas.openxmlformats.org/drawingml/2006/table">
            <a:tbl>
              <a:tblPr firstRow="1" bandRow="1">
                <a:tableStyleId>{00A15C55-8517-42AA-B614-E9B94910E393}</a:tableStyleId>
              </a:tblPr>
              <a:tblGrid>
                <a:gridCol w="284179"/>
                <a:gridCol w="530994"/>
                <a:gridCol w="1707069"/>
                <a:gridCol w="1176868"/>
                <a:gridCol w="1179443"/>
                <a:gridCol w="1046922"/>
              </a:tblGrid>
              <a:tr h="704984">
                <a:tc>
                  <a:txBody>
                    <a:bodyPr/>
                    <a:lstStyle/>
                    <a:p>
                      <a:pPr algn="ctr" fontAlgn="b"/>
                      <a:r>
                        <a:rPr lang="zh-CN" altLang="en-US" sz="1400" b="1" i="0" u="none" strike="noStrike" kern="1200" dirty="0">
                          <a:solidFill>
                            <a:srgbClr val="FFFFFF"/>
                          </a:solidFill>
                          <a:latin typeface="微软雅黑" pitchFamily="34" charset="-122"/>
                          <a:ea typeface="微软雅黑" pitchFamily="34" charset="-122"/>
                          <a:cs typeface="+mn-cs"/>
                        </a:rPr>
                        <a:t>序号</a:t>
                      </a:r>
                    </a:p>
                  </a:txBody>
                  <a:tcPr marL="9525" marR="9525" marT="9525" marB="0" anchor="ctr"/>
                </a:tc>
                <a:tc>
                  <a:txBody>
                    <a:bodyPr/>
                    <a:lstStyle/>
                    <a:p>
                      <a:pPr algn="ctr" fontAlgn="b"/>
                      <a:r>
                        <a:rPr lang="zh-CN" altLang="en-US" sz="1400" b="1" i="0" u="none" strike="noStrike" kern="1200" dirty="0">
                          <a:solidFill>
                            <a:srgbClr val="FFFFFF"/>
                          </a:solidFill>
                          <a:latin typeface="微软雅黑" pitchFamily="34" charset="-122"/>
                          <a:ea typeface="微软雅黑" pitchFamily="34" charset="-122"/>
                          <a:cs typeface="+mn-cs"/>
                        </a:rPr>
                        <a:t>常规</a:t>
                      </a:r>
                      <a:r>
                        <a:rPr lang="zh-CN" altLang="en-US" sz="1400" b="1" i="0" u="none" strike="noStrike" kern="1200" dirty="0" smtClean="0">
                          <a:solidFill>
                            <a:srgbClr val="FFFFFF"/>
                          </a:solidFill>
                          <a:latin typeface="微软雅黑" pitchFamily="34" charset="-122"/>
                          <a:ea typeface="微软雅黑" pitchFamily="34" charset="-122"/>
                          <a:cs typeface="+mn-cs"/>
                        </a:rPr>
                        <a:t>预计</a:t>
                      </a:r>
                      <a:endParaRPr lang="en-US" altLang="zh-CN" sz="1400" b="1" i="0" u="none" strike="noStrike" kern="1200" dirty="0" smtClean="0">
                        <a:solidFill>
                          <a:srgbClr val="FFFFFF"/>
                        </a:solidFill>
                        <a:latin typeface="微软雅黑" pitchFamily="34" charset="-122"/>
                        <a:ea typeface="微软雅黑" pitchFamily="34" charset="-122"/>
                        <a:cs typeface="+mn-cs"/>
                      </a:endParaRPr>
                    </a:p>
                    <a:p>
                      <a:pPr algn="ctr" fontAlgn="b"/>
                      <a:r>
                        <a:rPr lang="zh-CN" altLang="en-US" sz="1400" b="1" i="0" u="none" strike="noStrike" kern="1200" dirty="0" smtClean="0">
                          <a:solidFill>
                            <a:srgbClr val="FFFFFF"/>
                          </a:solidFill>
                          <a:latin typeface="微软雅黑" pitchFamily="34" charset="-122"/>
                          <a:ea typeface="微软雅黑" pitchFamily="34" charset="-122"/>
                          <a:cs typeface="+mn-cs"/>
                        </a:rPr>
                        <a:t>节点</a:t>
                      </a:r>
                      <a:r>
                        <a:rPr lang="zh-CN" altLang="en-US" sz="1400" b="1" i="0" u="none" strike="noStrike" kern="1200" dirty="0">
                          <a:solidFill>
                            <a:srgbClr val="FFFFFF"/>
                          </a:solidFill>
                          <a:latin typeface="微软雅黑" pitchFamily="34" charset="-122"/>
                          <a:ea typeface="微软雅黑" pitchFamily="34" charset="-122"/>
                          <a:cs typeface="+mn-cs"/>
                        </a:rPr>
                        <a:t>时间</a:t>
                      </a:r>
                    </a:p>
                  </a:txBody>
                  <a:tcPr marL="9525" marR="9525" marT="9525" marB="0" anchor="ctr"/>
                </a:tc>
                <a:tc>
                  <a:txBody>
                    <a:bodyPr/>
                    <a:lstStyle/>
                    <a:p>
                      <a:pPr algn="ctr" fontAlgn="b"/>
                      <a:r>
                        <a:rPr lang="zh-CN" altLang="en-US" sz="1400" b="1" i="0" u="none" strike="noStrike" kern="1200" dirty="0" smtClean="0">
                          <a:solidFill>
                            <a:srgbClr val="FFFFFF"/>
                          </a:solidFill>
                          <a:latin typeface="微软雅黑" pitchFamily="34" charset="-122"/>
                          <a:ea typeface="微软雅黑" pitchFamily="34" charset="-122"/>
                          <a:cs typeface="+mn-cs"/>
                        </a:rPr>
                        <a:t>流程节点</a:t>
                      </a:r>
                      <a:endParaRPr lang="zh-CN" altLang="en-US" sz="1400" b="1" i="0" u="none" strike="noStrike" kern="1200" dirty="0">
                        <a:solidFill>
                          <a:srgbClr val="FFFFFF"/>
                        </a:solidFill>
                        <a:latin typeface="微软雅黑" pitchFamily="34" charset="-122"/>
                        <a:ea typeface="微软雅黑" pitchFamily="34" charset="-122"/>
                        <a:cs typeface="+mn-cs"/>
                      </a:endParaRPr>
                    </a:p>
                  </a:txBody>
                  <a:tcPr marL="9525" marR="9525" marT="9525" marB="0" anchor="ctr"/>
                </a:tc>
                <a:tc>
                  <a:txBody>
                    <a:bodyPr/>
                    <a:lstStyle/>
                    <a:p>
                      <a:pPr algn="ctr" rtl="0" fontAlgn="ctr"/>
                      <a:r>
                        <a:rPr lang="zh-CN" altLang="en-US" sz="1400" b="1" i="0" u="none" strike="noStrike" dirty="0">
                          <a:solidFill>
                            <a:srgbClr val="FFFFFF"/>
                          </a:solidFill>
                          <a:latin typeface="微软雅黑" pitchFamily="34" charset="-122"/>
                          <a:ea typeface="微软雅黑" pitchFamily="34" charset="-122"/>
                        </a:rPr>
                        <a:t>扩容前主系统（</a:t>
                      </a:r>
                      <a:r>
                        <a:rPr lang="en-US" altLang="zh-CN" sz="1400" b="1" i="0" u="none" strike="noStrike" dirty="0">
                          <a:solidFill>
                            <a:srgbClr val="FFFFFF"/>
                          </a:solidFill>
                          <a:latin typeface="微软雅黑" pitchFamily="34" charset="-122"/>
                          <a:ea typeface="微软雅黑" pitchFamily="34" charset="-122"/>
                        </a:rPr>
                        <a:t>LJZ</a:t>
                      </a:r>
                      <a:r>
                        <a:rPr lang="zh-CN" altLang="en-US" sz="1400" b="1" i="0" u="none" strike="noStrike" dirty="0">
                          <a:solidFill>
                            <a:srgbClr val="FFFFFF"/>
                          </a:solidFill>
                          <a:latin typeface="微软雅黑" pitchFamily="34" charset="-122"/>
                          <a:ea typeface="微软雅黑" pitchFamily="34" charset="-122"/>
                        </a:rPr>
                        <a:t>）</a:t>
                      </a:r>
                    </a:p>
                  </a:txBody>
                  <a:tcPr marL="7471" marR="7471" marT="7471" marB="0" anchor="ctr">
                    <a:solidFill>
                      <a:srgbClr val="00B0F0"/>
                    </a:solidFill>
                  </a:tcPr>
                </a:tc>
                <a:tc>
                  <a:txBody>
                    <a:bodyPr/>
                    <a:lstStyle/>
                    <a:p>
                      <a:pPr algn="ctr" rtl="0" fontAlgn="ctr"/>
                      <a:r>
                        <a:rPr lang="zh-CN" altLang="en-US" sz="1400" b="1" i="0" u="none" strike="noStrike" dirty="0">
                          <a:solidFill>
                            <a:srgbClr val="FFFFFF"/>
                          </a:solidFill>
                          <a:latin typeface="微软雅黑" pitchFamily="34" charset="-122"/>
                          <a:ea typeface="微软雅黑" pitchFamily="34" charset="-122"/>
                        </a:rPr>
                        <a:t>扩容后从系统（</a:t>
                      </a:r>
                      <a:r>
                        <a:rPr lang="en-US" altLang="zh-CN" sz="1400" b="1" i="0" u="none" strike="noStrike" dirty="0">
                          <a:solidFill>
                            <a:srgbClr val="FFFFFF"/>
                          </a:solidFill>
                          <a:latin typeface="微软雅黑" pitchFamily="34" charset="-122"/>
                          <a:ea typeface="微软雅黑" pitchFamily="34" charset="-122"/>
                        </a:rPr>
                        <a:t>LJZ</a:t>
                      </a:r>
                      <a:r>
                        <a:rPr lang="zh-CN" altLang="en-US" sz="1400" b="1" i="0" u="none" strike="noStrike" dirty="0">
                          <a:solidFill>
                            <a:srgbClr val="FFFFFF"/>
                          </a:solidFill>
                          <a:latin typeface="微软雅黑" pitchFamily="34" charset="-122"/>
                          <a:ea typeface="微软雅黑" pitchFamily="34" charset="-122"/>
                        </a:rPr>
                        <a:t>）</a:t>
                      </a:r>
                    </a:p>
                  </a:txBody>
                  <a:tcPr marL="7471" marR="7471" marT="7471" marB="0" anchor="ctr">
                    <a:solidFill>
                      <a:srgbClr val="92D050"/>
                    </a:solidFill>
                  </a:tcPr>
                </a:tc>
                <a:tc>
                  <a:txBody>
                    <a:bodyPr/>
                    <a:lstStyle/>
                    <a:p>
                      <a:pPr algn="ctr" rtl="0" fontAlgn="ctr"/>
                      <a:r>
                        <a:rPr lang="zh-CN" altLang="en-US" sz="1400" b="1" i="0" u="none" strike="noStrike" dirty="0">
                          <a:solidFill>
                            <a:srgbClr val="FFFFFF"/>
                          </a:solidFill>
                          <a:latin typeface="微软雅黑" pitchFamily="34" charset="-122"/>
                          <a:ea typeface="微软雅黑" pitchFamily="34" charset="-122"/>
                        </a:rPr>
                        <a:t>扩容后主系统（</a:t>
                      </a:r>
                      <a:r>
                        <a:rPr lang="en-US" altLang="zh-CN" sz="1400" b="1" i="0" u="none" strike="noStrike" dirty="0">
                          <a:solidFill>
                            <a:srgbClr val="FFFFFF"/>
                          </a:solidFill>
                          <a:latin typeface="微软雅黑" pitchFamily="34" charset="-122"/>
                          <a:ea typeface="微软雅黑" pitchFamily="34" charset="-122"/>
                        </a:rPr>
                        <a:t>WGQ</a:t>
                      </a:r>
                      <a:r>
                        <a:rPr lang="zh-CN" altLang="en-US" sz="1400" b="1" i="0" u="none" strike="noStrike" dirty="0">
                          <a:solidFill>
                            <a:srgbClr val="FFFFFF"/>
                          </a:solidFill>
                          <a:latin typeface="微软雅黑" pitchFamily="34" charset="-122"/>
                          <a:ea typeface="微软雅黑" pitchFamily="34" charset="-122"/>
                        </a:rPr>
                        <a:t>）</a:t>
                      </a:r>
                    </a:p>
                  </a:txBody>
                  <a:tcPr marL="7471" marR="7471" marT="7471" marB="0" anchor="ctr">
                    <a:solidFill>
                      <a:srgbClr val="92D050"/>
                    </a:solidFill>
                  </a:tcPr>
                </a:tc>
              </a:tr>
              <a:tr h="370840">
                <a:tc>
                  <a:txBody>
                    <a:bodyPr/>
                    <a:lstStyle/>
                    <a:p>
                      <a:pPr algn="ctr" fontAlgn="ctr"/>
                      <a:r>
                        <a:rPr lang="en-US" sz="1400" u="none" strike="noStrike" dirty="0">
                          <a:effectLst/>
                          <a:latin typeface="微软雅黑" pitchFamily="34" charset="-122"/>
                          <a:ea typeface="微软雅黑" pitchFamily="34" charset="-122"/>
                        </a:rPr>
                        <a:t>1</a:t>
                      </a:r>
                      <a:endParaRPr lang="en-US" sz="1400" b="1"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sz="1400" u="none" strike="noStrike" dirty="0">
                          <a:effectLst/>
                          <a:latin typeface="微软雅黑" pitchFamily="34" charset="-122"/>
                          <a:ea typeface="微软雅黑" pitchFamily="34" charset="-122"/>
                        </a:rPr>
                        <a:t>15:36</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★异常波动上传检查</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0" i="0" u="none" strike="noStrike" dirty="0" smtClean="0">
                          <a:solidFill>
                            <a:srgbClr val="000000"/>
                          </a:solidFill>
                          <a:effectLst/>
                          <a:latin typeface="微软雅黑" pitchFamily="34" charset="-122"/>
                          <a:ea typeface="微软雅黑" pitchFamily="34" charset="-122"/>
                        </a:rPr>
                        <a:t>15:38</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0" i="0" u="none" strike="noStrike" dirty="0" smtClean="0">
                          <a:solidFill>
                            <a:srgbClr val="000000"/>
                          </a:solidFill>
                          <a:effectLst/>
                          <a:latin typeface="微软雅黑" pitchFamily="34" charset="-122"/>
                          <a:ea typeface="微软雅黑" pitchFamily="34" charset="-122"/>
                        </a:rPr>
                        <a:t>15:43</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1" i="0" u="none" strike="noStrike" dirty="0" smtClean="0">
                          <a:solidFill>
                            <a:srgbClr val="FF0000"/>
                          </a:solidFill>
                          <a:effectLst/>
                          <a:latin typeface="微软雅黑" pitchFamily="34" charset="-122"/>
                          <a:ea typeface="微软雅黑" pitchFamily="34" charset="-122"/>
                        </a:rPr>
                        <a:t>15:35</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2</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sz="1400" u="none" strike="noStrike" dirty="0">
                          <a:effectLst/>
                          <a:latin typeface="微软雅黑" pitchFamily="34" charset="-122"/>
                          <a:ea typeface="微软雅黑" pitchFamily="34" charset="-122"/>
                        </a:rPr>
                        <a:t>16:30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★交易公开上传检查</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0" i="0" u="none" strike="noStrike" dirty="0" smtClean="0">
                          <a:solidFill>
                            <a:srgbClr val="000000"/>
                          </a:solidFill>
                          <a:effectLst/>
                          <a:latin typeface="微软雅黑" pitchFamily="34" charset="-122"/>
                          <a:ea typeface="微软雅黑" pitchFamily="34" charset="-122"/>
                        </a:rPr>
                        <a:t>17:51</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0" i="0" u="none" strike="noStrike" dirty="0" smtClean="0">
                          <a:solidFill>
                            <a:srgbClr val="000000"/>
                          </a:solidFill>
                          <a:effectLst/>
                          <a:latin typeface="微软雅黑" pitchFamily="34" charset="-122"/>
                          <a:ea typeface="微软雅黑" pitchFamily="34" charset="-122"/>
                        </a:rPr>
                        <a:t>18:10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ctr"/>
                      <a:r>
                        <a:rPr lang="en-US" altLang="zh-CN" sz="1400" b="1" i="0" u="none" strike="noStrike" dirty="0" smtClean="0">
                          <a:solidFill>
                            <a:srgbClr val="FF0000"/>
                          </a:solidFill>
                          <a:effectLst/>
                          <a:latin typeface="微软雅黑" pitchFamily="34" charset="-122"/>
                          <a:ea typeface="微软雅黑" pitchFamily="34" charset="-122"/>
                        </a:rPr>
                        <a:t>16:28</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3</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16:30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★交易核心数据加载完成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17:44</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17:42</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400" b="1" i="0" u="none" strike="noStrike" dirty="0" smtClean="0">
                          <a:solidFill>
                            <a:srgbClr val="FF0000"/>
                          </a:solidFill>
                          <a:effectLst/>
                          <a:latin typeface="微软雅黑" pitchFamily="34" charset="-122"/>
                          <a:ea typeface="微软雅黑" pitchFamily="34" charset="-122"/>
                        </a:rPr>
                        <a:t>16:28</a:t>
                      </a:r>
                      <a:endParaRPr lang="en-US" sz="1400" b="1" i="0" u="none" strike="noStrike" dirty="0" smtClean="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4</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17:30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★基本数据加载完成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19:07</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18:40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1" i="0" u="none" strike="noStrike" dirty="0" smtClean="0">
                          <a:solidFill>
                            <a:srgbClr val="FF0000"/>
                          </a:solidFill>
                          <a:effectLst/>
                          <a:latin typeface="微软雅黑" pitchFamily="34" charset="-122"/>
                          <a:ea typeface="微软雅黑" pitchFamily="34" charset="-122"/>
                        </a:rPr>
                        <a:t>17:51</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5</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18:00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★基本数据和基本汇总加载完成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19:10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微软雅黑" pitchFamily="34" charset="-122"/>
                          <a:ea typeface="微软雅黑" pitchFamily="34" charset="-122"/>
                        </a:rPr>
                        <a:t>18:45</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altLang="zh-CN" sz="1400" b="1" i="0" u="none" strike="noStrike" dirty="0" smtClean="0">
                          <a:solidFill>
                            <a:srgbClr val="FF0000"/>
                          </a:solidFill>
                          <a:effectLst/>
                          <a:latin typeface="微软雅黑" pitchFamily="34" charset="-122"/>
                          <a:ea typeface="微软雅黑" pitchFamily="34" charset="-122"/>
                        </a:rPr>
                        <a:t>17:52</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6</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19:30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★信息产品处理完成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20:22</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20:</a:t>
                      </a:r>
                      <a:r>
                        <a:rPr lang="en-US" altLang="zh-CN" sz="1400" b="0" i="0" u="none" strike="noStrike" dirty="0" smtClean="0">
                          <a:solidFill>
                            <a:srgbClr val="000000"/>
                          </a:solidFill>
                          <a:effectLst/>
                          <a:latin typeface="微软雅黑" pitchFamily="34" charset="-122"/>
                          <a:ea typeface="微软雅黑" pitchFamily="34" charset="-122"/>
                        </a:rPr>
                        <a:t>14</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1" i="0" u="none" strike="noStrike" dirty="0" smtClean="0">
                          <a:solidFill>
                            <a:srgbClr val="FF0000"/>
                          </a:solidFill>
                          <a:effectLst/>
                          <a:latin typeface="微软雅黑" pitchFamily="34" charset="-122"/>
                          <a:ea typeface="微软雅黑" pitchFamily="34" charset="-122"/>
                        </a:rPr>
                        <a:t>18:30</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a:effectLst/>
                          <a:latin typeface="微软雅黑" pitchFamily="34" charset="-122"/>
                          <a:ea typeface="微软雅黑" pitchFamily="34" charset="-122"/>
                        </a:rPr>
                        <a:t>7</a:t>
                      </a:r>
                      <a:endParaRPr lang="en-US" sz="1400" b="1" i="0" u="none" strike="noStrike">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20:00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★清算持仓加载完成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21:11</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21:</a:t>
                      </a:r>
                      <a:r>
                        <a:rPr lang="en-US" altLang="zh-CN" sz="1400" b="0" i="0" u="none" strike="noStrike" dirty="0" smtClean="0">
                          <a:solidFill>
                            <a:srgbClr val="000000"/>
                          </a:solidFill>
                          <a:effectLst/>
                          <a:latin typeface="微软雅黑" pitchFamily="34" charset="-122"/>
                          <a:ea typeface="微软雅黑" pitchFamily="34" charset="-122"/>
                        </a:rPr>
                        <a:t>00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1" i="0" u="none" strike="noStrike" dirty="0" smtClean="0">
                          <a:solidFill>
                            <a:srgbClr val="FF0000"/>
                          </a:solidFill>
                          <a:effectLst/>
                          <a:latin typeface="微软雅黑" pitchFamily="34" charset="-122"/>
                          <a:ea typeface="微软雅黑" pitchFamily="34" charset="-122"/>
                        </a:rPr>
                        <a:t>19:15</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r h="370840">
                <a:tc>
                  <a:txBody>
                    <a:bodyPr/>
                    <a:lstStyle/>
                    <a:p>
                      <a:pPr algn="ctr" fontAlgn="ctr"/>
                      <a:r>
                        <a:rPr lang="en-US" sz="1400" u="none" strike="noStrike" dirty="0">
                          <a:effectLst/>
                          <a:latin typeface="微软雅黑" pitchFamily="34" charset="-122"/>
                          <a:ea typeface="微软雅黑" pitchFamily="34" charset="-122"/>
                        </a:rPr>
                        <a:t>8</a:t>
                      </a:r>
                      <a:endParaRPr lang="en-US" sz="1400" b="1"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u="none" strike="noStrike" dirty="0">
                          <a:effectLst/>
                          <a:latin typeface="微软雅黑" pitchFamily="34" charset="-122"/>
                          <a:ea typeface="微软雅黑" pitchFamily="34" charset="-122"/>
                        </a:rPr>
                        <a:t>23:00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l" fontAlgn="ctr"/>
                      <a:r>
                        <a:rPr lang="zh-CN" altLang="en-US" sz="1400" u="none" strike="noStrike" dirty="0">
                          <a:effectLst/>
                          <a:latin typeface="微软雅黑" pitchFamily="34" charset="-122"/>
                          <a:ea typeface="微软雅黑" pitchFamily="34" charset="-122"/>
                        </a:rPr>
                        <a:t>★备份启动完成</a:t>
                      </a:r>
                      <a:endParaRPr lang="zh-CN" alt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04:20</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0" i="0" u="none" strike="noStrike" dirty="0" smtClean="0">
                          <a:solidFill>
                            <a:srgbClr val="000000"/>
                          </a:solidFill>
                          <a:effectLst/>
                          <a:latin typeface="微软雅黑" pitchFamily="34" charset="-122"/>
                          <a:ea typeface="微软雅黑" pitchFamily="34" charset="-122"/>
                        </a:rPr>
                        <a:t>0</a:t>
                      </a:r>
                      <a:r>
                        <a:rPr lang="en-US" altLang="zh-CN" sz="1400" b="0" i="0" u="none" strike="noStrike" dirty="0" smtClean="0">
                          <a:solidFill>
                            <a:srgbClr val="000000"/>
                          </a:solidFill>
                          <a:effectLst/>
                          <a:latin typeface="微软雅黑" pitchFamily="34" charset="-122"/>
                          <a:ea typeface="微软雅黑" pitchFamily="34" charset="-122"/>
                        </a:rPr>
                        <a:t>2:45</a:t>
                      </a:r>
                      <a:endParaRPr lang="en-US" sz="1400" b="0" i="0" u="none" strike="noStrike" dirty="0">
                        <a:solidFill>
                          <a:srgbClr val="000000"/>
                        </a:solidFill>
                        <a:effectLst/>
                        <a:latin typeface="微软雅黑" pitchFamily="34" charset="-122"/>
                        <a:ea typeface="微软雅黑" pitchFamily="34" charset="-122"/>
                      </a:endParaRPr>
                    </a:p>
                  </a:txBody>
                  <a:tcPr marL="9525" marR="9525" marT="9525" marB="0" anchor="ctr"/>
                </a:tc>
                <a:tc>
                  <a:txBody>
                    <a:bodyPr/>
                    <a:lstStyle/>
                    <a:p>
                      <a:pPr algn="ctr" fontAlgn="b"/>
                      <a:r>
                        <a:rPr lang="en-US" sz="1400" b="1" i="0" u="none" strike="noStrike" dirty="0" smtClean="0">
                          <a:solidFill>
                            <a:srgbClr val="FF0000"/>
                          </a:solidFill>
                          <a:effectLst/>
                          <a:latin typeface="微软雅黑" pitchFamily="34" charset="-122"/>
                          <a:ea typeface="微软雅黑" pitchFamily="34" charset="-122"/>
                        </a:rPr>
                        <a:t>23:02</a:t>
                      </a:r>
                      <a:endParaRPr lang="en-US" sz="1400" b="1" i="0" u="none" strike="noStrike" dirty="0">
                        <a:solidFill>
                          <a:srgbClr val="FF0000"/>
                        </a:solidFill>
                        <a:effectLst/>
                        <a:latin typeface="微软雅黑" pitchFamily="34" charset="-122"/>
                        <a:ea typeface="微软雅黑" pitchFamily="34" charset="-122"/>
                      </a:endParaRPr>
                    </a:p>
                  </a:txBody>
                  <a:tcPr marL="9525" marR="9525" marT="9525" marB="0" anchor="ctr"/>
                </a:tc>
              </a:tr>
            </a:tbl>
          </a:graphicData>
        </a:graphic>
      </p:graphicFrame>
      <p:sp>
        <p:nvSpPr>
          <p:cNvPr id="6" name="TextBox 6"/>
          <p:cNvSpPr txBox="1"/>
          <p:nvPr/>
        </p:nvSpPr>
        <p:spPr>
          <a:xfrm>
            <a:off x="1538998" y="5548380"/>
            <a:ext cx="5299123" cy="72789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nSpc>
                <a:spcPct val="95000"/>
              </a:lnSpc>
              <a:spcBef>
                <a:spcPts val="400"/>
              </a:spcBef>
            </a:pPr>
            <a:r>
              <a:rPr lang="zh-CN" altLang="en-US" sz="1400" dirty="0" smtClean="0">
                <a:solidFill>
                  <a:srgbClr val="231F20"/>
                </a:solidFill>
                <a:latin typeface="微软雅黑" panose="020B0503020204020204" pitchFamily="34" charset="-122"/>
                <a:ea typeface="微软雅黑" panose="020B0503020204020204" pitchFamily="34" charset="-122"/>
              </a:rPr>
              <a:t>说明：</a:t>
            </a:r>
            <a:endParaRPr lang="en-US" altLang="zh-CN" sz="1400" dirty="0" smtClean="0">
              <a:solidFill>
                <a:srgbClr val="231F20"/>
              </a:solidFill>
              <a:latin typeface="微软雅黑" panose="020B0503020204020204" pitchFamily="34" charset="-122"/>
              <a:ea typeface="微软雅黑" panose="020B0503020204020204" pitchFamily="34" charset="-122"/>
            </a:endParaRPr>
          </a:p>
          <a:p>
            <a:pPr lvl="0">
              <a:buClr>
                <a:schemeClr val="bg1"/>
              </a:buClr>
            </a:pPr>
            <a:r>
              <a:rPr lang="zh-CN" altLang="en-US" sz="1400" dirty="0">
                <a:latin typeface="微软雅黑" pitchFamily="34" charset="-122"/>
                <a:ea typeface="微软雅黑" pitchFamily="34" charset="-122"/>
              </a:rPr>
              <a:t>相较于扩容前，外高桥主</a:t>
            </a:r>
            <a:r>
              <a:rPr lang="zh-CN" altLang="en-US" sz="1400" dirty="0" smtClean="0">
                <a:latin typeface="微软雅黑" pitchFamily="34" charset="-122"/>
                <a:ea typeface="微软雅黑" pitchFamily="34" charset="-122"/>
              </a:rPr>
              <a:t>系统</a:t>
            </a:r>
            <a:r>
              <a:rPr lang="zh-CN" altLang="en-US" sz="1400" dirty="0">
                <a:latin typeface="微软雅黑" pitchFamily="34" charset="-122"/>
                <a:ea typeface="微软雅黑" pitchFamily="34" charset="-122"/>
              </a:rPr>
              <a:t>关键流程平均提前</a:t>
            </a:r>
            <a:r>
              <a:rPr lang="en-US" altLang="zh-CN" sz="1400" dirty="0">
                <a:latin typeface="微软雅黑" pitchFamily="34" charset="-122"/>
                <a:ea typeface="微软雅黑" pitchFamily="34" charset="-122"/>
              </a:rPr>
              <a:t>1~2</a:t>
            </a:r>
            <a:r>
              <a:rPr lang="zh-CN" altLang="en-US" sz="1400" dirty="0">
                <a:latin typeface="微软雅黑" pitchFamily="34" charset="-122"/>
                <a:ea typeface="微软雅黑" pitchFamily="34" charset="-122"/>
              </a:rPr>
              <a:t>小时</a:t>
            </a:r>
            <a:r>
              <a:rPr lang="zh-CN" altLang="en-US" sz="1400" dirty="0" smtClean="0">
                <a:latin typeface="微软雅黑" pitchFamily="34" charset="-122"/>
                <a:ea typeface="微软雅黑" pitchFamily="34" charset="-122"/>
              </a:rPr>
              <a:t>，陆</a:t>
            </a:r>
            <a:r>
              <a:rPr lang="zh-CN" altLang="en-US" sz="1400" dirty="0">
                <a:latin typeface="微软雅黑" pitchFamily="34" charset="-122"/>
                <a:ea typeface="微软雅黑" pitchFamily="34" charset="-122"/>
              </a:rPr>
              <a:t>家嘴从系统变化不大</a:t>
            </a:r>
            <a:endParaRPr lang="en-US" altLang="zh-CN" sz="1400" dirty="0">
              <a:latin typeface="微软雅黑" pitchFamily="34" charset="-122"/>
              <a:ea typeface="微软雅黑" pitchFamily="34" charset="-122"/>
            </a:endParaRPr>
          </a:p>
        </p:txBody>
      </p:sp>
    </p:spTree>
    <p:extLst>
      <p:ext uri="{BB962C8B-B14F-4D97-AF65-F5344CB8AC3E}">
        <p14:creationId xmlns:p14="http://schemas.microsoft.com/office/powerpoint/2010/main" val="3066511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性能难以满足未来需要</a:t>
            </a:r>
            <a:endParaRPr lang="zh-CN" altLang="en-US" dirty="0"/>
          </a:p>
        </p:txBody>
      </p:sp>
      <p:pic>
        <p:nvPicPr>
          <p:cNvPr id="4" name="图片 3"/>
          <p:cNvPicPr>
            <a:picLocks noChangeAspect="1"/>
          </p:cNvPicPr>
          <p:nvPr/>
        </p:nvPicPr>
        <p:blipFill>
          <a:blip r:embed="rId2"/>
          <a:stretch>
            <a:fillRect/>
          </a:stretch>
        </p:blipFill>
        <p:spPr>
          <a:xfrm>
            <a:off x="549290" y="1632115"/>
            <a:ext cx="8137510" cy="3349317"/>
          </a:xfrm>
          <a:prstGeom prst="rect">
            <a:avLst/>
          </a:prstGeom>
        </p:spPr>
      </p:pic>
      <p:sp>
        <p:nvSpPr>
          <p:cNvPr id="5" name="矩形 4"/>
          <p:cNvSpPr/>
          <p:nvPr/>
        </p:nvSpPr>
        <p:spPr>
          <a:xfrm>
            <a:off x="962166" y="5328398"/>
            <a:ext cx="7294729" cy="646331"/>
          </a:xfrm>
          <a:prstGeom prst="rect">
            <a:avLst/>
          </a:prstGeom>
        </p:spPr>
        <p:txBody>
          <a:bodyPr wrap="square">
            <a:spAutoFit/>
          </a:bodyPr>
          <a:lstStyle/>
          <a:p>
            <a:r>
              <a:rPr lang="zh-CN" altLang="en-US" dirty="0">
                <a:solidFill>
                  <a:srgbClr val="FF0000"/>
                </a:solidFill>
              </a:rPr>
              <a:t>结束时间超过第二天10：00点的视为流程不正常导致，分析过程中请将此类记录过滤掉</a:t>
            </a:r>
          </a:p>
        </p:txBody>
      </p:sp>
    </p:spTree>
    <p:extLst>
      <p:ext uri="{BB962C8B-B14F-4D97-AF65-F5344CB8AC3E}">
        <p14:creationId xmlns:p14="http://schemas.microsoft.com/office/powerpoint/2010/main" val="2054353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263237" y="70499"/>
            <a:ext cx="8229600" cy="511921"/>
          </a:xfrm>
        </p:spPr>
        <p:txBody>
          <a:bodyPr/>
          <a:lstStyle/>
          <a:p>
            <a:r>
              <a:rPr lang="zh-CN" altLang="en-US" dirty="0" smtClean="0"/>
              <a:t>已失效的双活系统</a:t>
            </a:r>
            <a:r>
              <a:rPr lang="en-US" altLang="zh-CN" dirty="0" smtClean="0"/>
              <a:t>----</a:t>
            </a:r>
            <a:r>
              <a:rPr lang="zh-CN" altLang="en-US" dirty="0" smtClean="0"/>
              <a:t>灾难从未远离</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102" y="3671454"/>
            <a:ext cx="3554916" cy="2244437"/>
          </a:xfrm>
          <a:prstGeom prst="rect">
            <a:avLst/>
          </a:prstGeom>
        </p:spPr>
      </p:pic>
      <p:pic>
        <p:nvPicPr>
          <p:cNvPr id="1026" name="Picture 2" descr="http://a.hiphotos.baidu.com/baike/c0%3Dbaike92%2C5%2C5%2C92%2C30/sign=8d19775c78899e516c83324623ceb256/0d338744ebf81a4ce9ec4868d42a6059242da6b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768" y="795890"/>
            <a:ext cx="1881045" cy="23800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596503" y="962114"/>
            <a:ext cx="6234544" cy="1671227"/>
          </a:xfrm>
          <a:prstGeom prst="rect">
            <a:avLst/>
          </a:prstGeom>
          <a:noFill/>
        </p:spPr>
        <p:txBody>
          <a:bodyPr wrap="square" rtlCol="0">
            <a:spAutoFit/>
          </a:bodyPr>
          <a:lstStyle/>
          <a:p>
            <a:pPr>
              <a:lnSpc>
                <a:spcPct val="95000"/>
              </a:lnSpc>
              <a:spcBef>
                <a:spcPts val="400"/>
              </a:spcBef>
            </a:pPr>
            <a:r>
              <a:rPr lang="en-US" altLang="zh-CN" dirty="0">
                <a:solidFill>
                  <a:srgbClr val="231F20"/>
                </a:solidFill>
                <a:latin typeface="微软雅黑" panose="020B0503020204020204" pitchFamily="34" charset="-122"/>
                <a:ea typeface="微软雅黑" panose="020B0503020204020204" pitchFamily="34" charset="-122"/>
              </a:rPr>
              <a:t>2001</a:t>
            </a:r>
            <a:r>
              <a:rPr lang="zh-CN" altLang="en-US" dirty="0">
                <a:solidFill>
                  <a:srgbClr val="231F20"/>
                </a:solidFill>
                <a:latin typeface="微软雅黑" panose="020B0503020204020204" pitchFamily="34" charset="-122"/>
                <a:ea typeface="微软雅黑" panose="020B0503020204020204" pitchFamily="34" charset="-122"/>
              </a:rPr>
              <a:t>年</a:t>
            </a:r>
            <a:r>
              <a:rPr lang="en-US" altLang="zh-CN" dirty="0">
                <a:solidFill>
                  <a:srgbClr val="231F20"/>
                </a:solidFill>
                <a:latin typeface="微软雅黑" panose="020B0503020204020204" pitchFamily="34" charset="-122"/>
                <a:ea typeface="微软雅黑" panose="020B0503020204020204" pitchFamily="34" charset="-122"/>
              </a:rPr>
              <a:t>9</a:t>
            </a:r>
            <a:r>
              <a:rPr lang="zh-CN" altLang="en-US" dirty="0">
                <a:solidFill>
                  <a:srgbClr val="231F20"/>
                </a:solidFill>
                <a:latin typeface="微软雅黑" panose="020B0503020204020204" pitchFamily="34" charset="-122"/>
                <a:ea typeface="微软雅黑" panose="020B0503020204020204" pitchFamily="34" charset="-122"/>
              </a:rPr>
              <a:t>月</a:t>
            </a:r>
            <a:r>
              <a:rPr lang="en-US" altLang="zh-CN" dirty="0">
                <a:solidFill>
                  <a:srgbClr val="231F20"/>
                </a:solidFill>
                <a:latin typeface="微软雅黑" panose="020B0503020204020204" pitchFamily="34" charset="-122"/>
                <a:ea typeface="微软雅黑" panose="020B0503020204020204" pitchFamily="34" charset="-122"/>
              </a:rPr>
              <a:t>11</a:t>
            </a:r>
            <a:r>
              <a:rPr lang="zh-CN" altLang="en-US" dirty="0">
                <a:solidFill>
                  <a:srgbClr val="231F20"/>
                </a:solidFill>
                <a:latin typeface="微软雅黑" panose="020B0503020204020204" pitchFamily="34" charset="-122"/>
                <a:ea typeface="微软雅黑" panose="020B0503020204020204" pitchFamily="34" charset="-122"/>
              </a:rPr>
              <a:t>日</a:t>
            </a:r>
            <a:r>
              <a:rPr lang="zh-CN" altLang="en-US" dirty="0" smtClean="0">
                <a:solidFill>
                  <a:srgbClr val="231F20"/>
                </a:solidFill>
                <a:latin typeface="微软雅黑" panose="020B0503020204020204" pitchFamily="34" charset="-122"/>
                <a:ea typeface="微软雅黑" panose="020B0503020204020204" pitchFamily="34" charset="-122"/>
              </a:rPr>
              <a:t>上午，</a:t>
            </a:r>
            <a:r>
              <a:rPr lang="zh-CN" altLang="en-US" dirty="0">
                <a:solidFill>
                  <a:srgbClr val="231F20"/>
                </a:solidFill>
                <a:latin typeface="微软雅黑" panose="020B0503020204020204" pitchFamily="34" charset="-122"/>
                <a:ea typeface="微软雅黑" panose="020B0503020204020204" pitchFamily="34" charset="-122"/>
              </a:rPr>
              <a:t>两架被恐怖分子劫持的民航客机分别撞向美国纽约世界贸易中心一号楼和世界贸易中心二号楼，两座建筑在遭到攻击后相继倒塌，世界贸易中心其余</a:t>
            </a:r>
            <a:r>
              <a:rPr lang="en-US" altLang="zh-CN" dirty="0">
                <a:solidFill>
                  <a:srgbClr val="231F20"/>
                </a:solidFill>
                <a:latin typeface="微软雅黑" panose="020B0503020204020204" pitchFamily="34" charset="-122"/>
                <a:ea typeface="微软雅黑" panose="020B0503020204020204" pitchFamily="34" charset="-122"/>
              </a:rPr>
              <a:t>5</a:t>
            </a:r>
            <a:r>
              <a:rPr lang="zh-CN" altLang="en-US" dirty="0">
                <a:solidFill>
                  <a:srgbClr val="231F20"/>
                </a:solidFill>
                <a:latin typeface="微软雅黑" panose="020B0503020204020204" pitchFamily="34" charset="-122"/>
                <a:ea typeface="微软雅黑" panose="020B0503020204020204" pitchFamily="34" charset="-122"/>
              </a:rPr>
              <a:t>座建筑物也受震而坍塌损毁；</a:t>
            </a:r>
            <a:r>
              <a:rPr lang="en-US" altLang="zh-CN" dirty="0">
                <a:solidFill>
                  <a:srgbClr val="231F20"/>
                </a:solidFill>
                <a:latin typeface="微软雅黑" panose="020B0503020204020204" pitchFamily="34" charset="-122"/>
                <a:ea typeface="微软雅黑" panose="020B0503020204020204" pitchFamily="34" charset="-122"/>
              </a:rPr>
              <a:t>9</a:t>
            </a:r>
            <a:r>
              <a:rPr lang="zh-CN" altLang="en-US" dirty="0">
                <a:solidFill>
                  <a:srgbClr val="231F20"/>
                </a:solidFill>
                <a:latin typeface="微软雅黑" panose="020B0503020204020204" pitchFamily="34" charset="-122"/>
                <a:ea typeface="微软雅黑" panose="020B0503020204020204" pitchFamily="34" charset="-122"/>
              </a:rPr>
              <a:t>时许，另一架被劫持的客机撞向位于美国华盛顿的美国国防部五角大楼，五角大楼局部结构损坏并坍塌。</a:t>
            </a:r>
            <a:endParaRPr lang="zh-CN" altLang="en-US" dirty="0" smtClean="0">
              <a:solidFill>
                <a:srgbClr val="231F20"/>
              </a:solidFill>
              <a:latin typeface="微软雅黑" panose="020B0503020204020204" pitchFamily="34" charset="-122"/>
              <a:ea typeface="微软雅黑" panose="020B0503020204020204" pitchFamily="34" charset="-122"/>
            </a:endParaRPr>
          </a:p>
        </p:txBody>
      </p:sp>
      <p:sp>
        <p:nvSpPr>
          <p:cNvPr id="7" name="矩形 6"/>
          <p:cNvSpPr/>
          <p:nvPr/>
        </p:nvSpPr>
        <p:spPr>
          <a:xfrm>
            <a:off x="263237" y="3555624"/>
            <a:ext cx="5178786"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2015年8月12日23:30左右，天津滨海新区第五大街与跃进路交叉口的一处</a:t>
            </a:r>
            <a:r>
              <a:rPr lang="zh-CN" altLang="en-US" dirty="0" smtClean="0">
                <a:latin typeface="微软雅黑" panose="020B0503020204020204" pitchFamily="34" charset="-122"/>
                <a:ea typeface="微软雅黑" panose="020B0503020204020204" pitchFamily="34" charset="-122"/>
              </a:rPr>
              <a:t>集装箱</a:t>
            </a:r>
            <a:r>
              <a:rPr lang="zh-CN" altLang="en-US" dirty="0">
                <a:latin typeface="微软雅黑" panose="020B0503020204020204" pitchFamily="34" charset="-122"/>
                <a:ea typeface="微软雅黑" panose="020B0503020204020204" pitchFamily="34" charset="-122"/>
              </a:rPr>
              <a:t>码头发生爆炸，发生爆炸的是集装箱内的易燃易爆物品。现场火光冲天，在强烈爆炸声后，高数十米的灰白色蘑菇云瞬间腾起。随后爆炸点上空被火光染红，现场附近火焰四溅</a:t>
            </a:r>
            <a:r>
              <a:rPr lang="zh-CN" altLang="en-US" dirty="0" smtClean="0">
                <a:latin typeface="微软雅黑" panose="020B0503020204020204" pitchFamily="34" charset="-122"/>
                <a:ea typeface="微软雅黑" panose="020B0503020204020204" pitchFamily="34" charset="-122"/>
              </a:rPr>
              <a:t>。第一次</a:t>
            </a:r>
            <a:r>
              <a:rPr lang="zh-CN" altLang="en-US" dirty="0">
                <a:latin typeface="微软雅黑" panose="020B0503020204020204" pitchFamily="34" charset="-122"/>
                <a:ea typeface="微软雅黑" panose="020B0503020204020204" pitchFamily="34" charset="-122"/>
              </a:rPr>
              <a:t>爆炸发生在2015年8月12日23时34分6秒，近震震级ML约2.3级，相当于3吨TNT；第二次爆炸发生在30秒钟后，近震震级ML约2.9级，相当于21吨TNT</a:t>
            </a:r>
          </a:p>
        </p:txBody>
      </p:sp>
      <p:sp>
        <p:nvSpPr>
          <p:cNvPr id="8" name="文本框 7"/>
          <p:cNvSpPr txBox="1"/>
          <p:nvPr/>
        </p:nvSpPr>
        <p:spPr>
          <a:xfrm>
            <a:off x="914406" y="3175929"/>
            <a:ext cx="1246908" cy="297004"/>
          </a:xfrm>
          <a:prstGeom prst="rect">
            <a:avLst/>
          </a:prstGeom>
          <a:noFill/>
        </p:spPr>
        <p:txBody>
          <a:bodyPr wrap="square" rtlCol="0">
            <a:spAutoFit/>
          </a:bodyPr>
          <a:lstStyle/>
          <a:p>
            <a:pPr>
              <a:lnSpc>
                <a:spcPct val="95000"/>
              </a:lnSpc>
              <a:spcBef>
                <a:spcPts val="400"/>
              </a:spcBef>
            </a:pPr>
            <a:r>
              <a:rPr lang="zh-CN" altLang="en-US" sz="1400" dirty="0" smtClean="0">
                <a:solidFill>
                  <a:srgbClr val="FF0000"/>
                </a:solidFill>
                <a:latin typeface="微软雅黑" panose="020B0503020204020204" pitchFamily="34" charset="-122"/>
                <a:ea typeface="微软雅黑" panose="020B0503020204020204" pitchFamily="34" charset="-122"/>
              </a:rPr>
              <a:t>美国</a:t>
            </a:r>
            <a:r>
              <a:rPr lang="en-US" altLang="zh-CN" sz="1400" dirty="0" smtClean="0">
                <a:solidFill>
                  <a:srgbClr val="FF0000"/>
                </a:solidFill>
                <a:latin typeface="微软雅黑" panose="020B0503020204020204" pitchFamily="34" charset="-122"/>
                <a:ea typeface="微软雅黑" panose="020B0503020204020204" pitchFamily="34" charset="-122"/>
              </a:rPr>
              <a:t>911</a:t>
            </a:r>
            <a:r>
              <a:rPr lang="zh-CN" altLang="en-US" sz="1400" dirty="0" smtClean="0">
                <a:solidFill>
                  <a:srgbClr val="FF0000"/>
                </a:solidFill>
                <a:latin typeface="微软雅黑" panose="020B0503020204020204" pitchFamily="34" charset="-122"/>
                <a:ea typeface="微软雅黑" panose="020B0503020204020204" pitchFamily="34" charset="-122"/>
              </a:rPr>
              <a:t>事件</a:t>
            </a:r>
          </a:p>
        </p:txBody>
      </p:sp>
      <p:sp>
        <p:nvSpPr>
          <p:cNvPr id="10" name="文本框 9"/>
          <p:cNvSpPr txBox="1"/>
          <p:nvPr/>
        </p:nvSpPr>
        <p:spPr>
          <a:xfrm>
            <a:off x="6664038" y="5915891"/>
            <a:ext cx="1704104" cy="297004"/>
          </a:xfrm>
          <a:prstGeom prst="rect">
            <a:avLst/>
          </a:prstGeom>
          <a:noFill/>
        </p:spPr>
        <p:txBody>
          <a:bodyPr wrap="square" rtlCol="0">
            <a:spAutoFit/>
          </a:bodyPr>
          <a:lstStyle/>
          <a:p>
            <a:pPr>
              <a:lnSpc>
                <a:spcPct val="95000"/>
              </a:lnSpc>
              <a:spcBef>
                <a:spcPts val="400"/>
              </a:spcBef>
            </a:pPr>
            <a:r>
              <a:rPr lang="zh-CN" altLang="en-US" sz="1400" dirty="0" smtClean="0">
                <a:solidFill>
                  <a:srgbClr val="FF0000"/>
                </a:solidFill>
                <a:latin typeface="微软雅黑" panose="020B0503020204020204" pitchFamily="34" charset="-122"/>
                <a:ea typeface="微软雅黑" panose="020B0503020204020204" pitchFamily="34" charset="-122"/>
              </a:rPr>
              <a:t>天津港</a:t>
            </a:r>
            <a:r>
              <a:rPr lang="en-US" altLang="zh-CN" sz="1400" dirty="0" smtClean="0">
                <a:solidFill>
                  <a:srgbClr val="FF0000"/>
                </a:solidFill>
                <a:latin typeface="微软雅黑" panose="020B0503020204020204" pitchFamily="34" charset="-122"/>
                <a:ea typeface="微软雅黑" panose="020B0503020204020204" pitchFamily="34" charset="-122"/>
              </a:rPr>
              <a:t>812</a:t>
            </a:r>
            <a:r>
              <a:rPr lang="zh-CN" altLang="en-US" sz="1400" dirty="0" smtClean="0">
                <a:solidFill>
                  <a:srgbClr val="FF0000"/>
                </a:solidFill>
                <a:latin typeface="微软雅黑" panose="020B0503020204020204" pitchFamily="34" charset="-122"/>
                <a:ea typeface="微软雅黑" panose="020B0503020204020204" pitchFamily="34" charset="-122"/>
              </a:rPr>
              <a:t>爆炸</a:t>
            </a:r>
          </a:p>
        </p:txBody>
      </p:sp>
    </p:spTree>
    <p:extLst>
      <p:ext uri="{BB962C8B-B14F-4D97-AF65-F5344CB8AC3E}">
        <p14:creationId xmlns:p14="http://schemas.microsoft.com/office/powerpoint/2010/main" val="1682158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radata 2014">
  <a:themeElements>
    <a:clrScheme name="Custom 7">
      <a:dk1>
        <a:srgbClr val="3C3C3B"/>
      </a:dk1>
      <a:lt1>
        <a:sysClr val="window" lastClr="FFFFFF"/>
      </a:lt1>
      <a:dk2>
        <a:srgbClr val="0079DB"/>
      </a:dk2>
      <a:lt2>
        <a:srgbClr val="D8D8D8"/>
      </a:lt2>
      <a:accent1>
        <a:srgbClr val="EC881D"/>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10489</TotalTime>
  <Words>956</Words>
  <Application>Microsoft Office PowerPoint</Application>
  <PresentationFormat>全屏显示(4:3)</PresentationFormat>
  <Paragraphs>205</Paragraphs>
  <Slides>18</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 Unicode MS</vt:lpstr>
      <vt:lpstr>宋体</vt:lpstr>
      <vt:lpstr>微软雅黑</vt:lpstr>
      <vt:lpstr>Arial</vt:lpstr>
      <vt:lpstr>Century Gothic</vt:lpstr>
      <vt:lpstr>Times New Roman</vt:lpstr>
      <vt:lpstr>Verdana</vt:lpstr>
      <vt:lpstr>Teradata 2014</vt:lpstr>
      <vt:lpstr>PowerPoint 演示文稿</vt:lpstr>
      <vt:lpstr>目录</vt:lpstr>
      <vt:lpstr>PowerPoint 演示文稿</vt:lpstr>
      <vt:lpstr>陆家嘴EDW平台设备配置现状</vt:lpstr>
      <vt:lpstr>当前空间分布情况汇总</vt:lpstr>
      <vt:lpstr>容量难以满足未来空间需求</vt:lpstr>
      <vt:lpstr>性能难以满足未来需要</vt:lpstr>
      <vt:lpstr>性能难以满足未来需要</vt:lpstr>
      <vt:lpstr>已失效的双活系统----灾难从未远离</vt:lpstr>
      <vt:lpstr>已失效的双活系统</vt:lpstr>
      <vt:lpstr>分析结论</vt:lpstr>
      <vt:lpstr>目录</vt:lpstr>
      <vt:lpstr>建议方案</vt:lpstr>
      <vt:lpstr>方案IO能力比较</vt:lpstr>
      <vt:lpstr>目录</vt:lpstr>
      <vt:lpstr>SSE (主系统) 6n2800 NetVault 8.6.3</vt:lpstr>
      <vt:lpstr>SSE (从系统) 3+1n5555 NetVault 8.6.3</vt:lpstr>
      <vt:lpstr>谢谢！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Gard</dc:creator>
  <cp:lastModifiedBy>yr</cp:lastModifiedBy>
  <cp:revision>984</cp:revision>
  <cp:lastPrinted>2015-05-20T01:49:15Z</cp:lastPrinted>
  <dcterms:created xsi:type="dcterms:W3CDTF">2014-09-04T17:14:27Z</dcterms:created>
  <dcterms:modified xsi:type="dcterms:W3CDTF">2016-03-15T22:36:28Z</dcterms:modified>
</cp:coreProperties>
</file>